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84" r:id="rId9"/>
    <p:sldId id="275" r:id="rId10"/>
    <p:sldId id="276" r:id="rId11"/>
    <p:sldId id="277" r:id="rId12"/>
    <p:sldId id="278" r:id="rId13"/>
    <p:sldId id="279" r:id="rId14"/>
    <p:sldId id="280" r:id="rId15"/>
    <p:sldId id="281" r:id="rId16"/>
    <p:sldId id="282" r:id="rId17"/>
    <p:sldId id="283"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85" r:id="rId31"/>
    <p:sldId id="286" r:id="rId32"/>
    <p:sldId id="287" r:id="rId33"/>
    <p:sldId id="288" r:id="rId34"/>
    <p:sldId id="289" r:id="rId35"/>
    <p:sldId id="290" r:id="rId36"/>
    <p:sldId id="291" r:id="rId37"/>
    <p:sldId id="293" r:id="rId38"/>
    <p:sldId id="298" r:id="rId39"/>
    <p:sldId id="299" r:id="rId40"/>
    <p:sldId id="292" r:id="rId41"/>
    <p:sldId id="294" r:id="rId42"/>
    <p:sldId id="317" r:id="rId43"/>
    <p:sldId id="295" r:id="rId44"/>
    <p:sldId id="296" r:id="rId45"/>
    <p:sldId id="297" r:id="rId46"/>
    <p:sldId id="300" r:id="rId47"/>
    <p:sldId id="301" r:id="rId48"/>
    <p:sldId id="302" r:id="rId49"/>
    <p:sldId id="304" r:id="rId50"/>
    <p:sldId id="303" r:id="rId51"/>
    <p:sldId id="308" r:id="rId52"/>
    <p:sldId id="320" r:id="rId53"/>
    <p:sldId id="305" r:id="rId54"/>
    <p:sldId id="306" r:id="rId55"/>
    <p:sldId id="307" r:id="rId56"/>
    <p:sldId id="309" r:id="rId57"/>
    <p:sldId id="313" r:id="rId58"/>
    <p:sldId id="310" r:id="rId59"/>
    <p:sldId id="314" r:id="rId60"/>
    <p:sldId id="319" r:id="rId61"/>
    <p:sldId id="318" r:id="rId62"/>
    <p:sldId id="315" r:id="rId63"/>
    <p:sldId id="316" r:id="rId64"/>
    <p:sldId id="311" r:id="rId65"/>
    <p:sldId id="312"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4135" autoAdjust="0"/>
  </p:normalViewPr>
  <p:slideViewPr>
    <p:cSldViewPr snapToGrid="0">
      <p:cViewPr>
        <p:scale>
          <a:sx n="67" d="100"/>
          <a:sy n="67" d="100"/>
        </p:scale>
        <p:origin x="-1219" y="38"/>
      </p:cViewPr>
      <p:guideLst>
        <p:guide orient="horz" pos="2160"/>
        <p:guide pos="3840"/>
      </p:guideLst>
    </p:cSldViewPr>
  </p:slideViewPr>
  <p:notesTextViewPr>
    <p:cViewPr>
      <p:scale>
        <a:sx n="1" d="1"/>
        <a:sy n="1" d="1"/>
      </p:scale>
      <p:origin x="0" y="0"/>
    </p:cViewPr>
  </p:notesTextViewPr>
  <p:sorterViewPr>
    <p:cViewPr>
      <p:scale>
        <a:sx n="100" d="100"/>
        <a:sy n="100" d="100"/>
      </p:scale>
      <p:origin x="0" y="64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8AB95-88A8-4254-AAC2-90E0F83814C3}" type="datetimeFigureOut">
              <a:rPr lang="en-US" smtClean="0"/>
              <a:t>17/04/2019</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1C050-0385-4AA0-8985-85246384FE66}" type="slidenum">
              <a:rPr lang="en-US" smtClean="0"/>
              <a:t>‹#›</a:t>
            </a:fld>
            <a:endParaRPr lang="en-US"/>
          </a:p>
        </p:txBody>
      </p:sp>
    </p:spTree>
    <p:extLst>
      <p:ext uri="{BB962C8B-B14F-4D97-AF65-F5344CB8AC3E}">
        <p14:creationId xmlns:p14="http://schemas.microsoft.com/office/powerpoint/2010/main" val="326615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omatic_cell" TargetMode="External"/><Relationship Id="rId13" Type="http://schemas.openxmlformats.org/officeDocument/2006/relationships/hyperlink" Target="https://en.wikipedia.org/wiki/Homology_(biology)" TargetMode="External"/><Relationship Id="rId3" Type="http://schemas.openxmlformats.org/officeDocument/2006/relationships/hyperlink" Target="https://en.wikipedia.org/wiki/Eukaryote" TargetMode="External"/><Relationship Id="rId7" Type="http://schemas.openxmlformats.org/officeDocument/2006/relationships/hyperlink" Target="https://en.wikipedia.org/wiki/Senescence" TargetMode="External"/><Relationship Id="rId12" Type="http://schemas.openxmlformats.org/officeDocument/2006/relationships/hyperlink" Target="https://en.wikipedia.org/wiki/Telomerase_RNA_component#cite_note-entrez-7"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Reverse_transcriptase" TargetMode="External"/><Relationship Id="rId11" Type="http://schemas.openxmlformats.org/officeDocument/2006/relationships/hyperlink" Target="https://en.wikipedia.org/wiki/DNA_repair#Double-strand_breaks" TargetMode="External"/><Relationship Id="rId5" Type="http://schemas.openxmlformats.org/officeDocument/2006/relationships/hyperlink" Target="https://en.wikipedia.org/wiki/TERT" TargetMode="External"/><Relationship Id="rId10" Type="http://schemas.openxmlformats.org/officeDocument/2006/relationships/hyperlink" Target="https://en.wikipedia.org/wiki/DNA_repair" TargetMode="External"/><Relationship Id="rId4" Type="http://schemas.openxmlformats.org/officeDocument/2006/relationships/hyperlink" Target="https://en.wikipedia.org/wiki/Telomere#Sequences" TargetMode="External"/><Relationship Id="rId9" Type="http://schemas.openxmlformats.org/officeDocument/2006/relationships/hyperlink" Target="https://en.wikipedia.org/wiki/Oncogenesis" TargetMode="External"/><Relationship Id="rId14" Type="http://schemas.openxmlformats.org/officeDocument/2006/relationships/hyperlink" Target="https://en.wikipedia.org/wiki/Herpesvirida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b="0" i="0" kern="1200" dirty="0">
                <a:solidFill>
                  <a:schemeClr val="tx1"/>
                </a:solidFill>
                <a:effectLst/>
                <a:latin typeface="+mn-lt"/>
                <a:ea typeface="+mn-ea"/>
                <a:cs typeface="+mn-cs"/>
              </a:rPr>
              <a:t>Telomerase is a ribonucleoprotein polymerase that maintains telomere ends by addition of the telomere repeat TTAGGG. This repeat does vary across </a:t>
            </a:r>
            <a:r>
              <a:rPr lang="en-US" sz="1200" b="0" i="0" u="none" strike="noStrike" kern="1200" dirty="0">
                <a:solidFill>
                  <a:schemeClr val="tx1"/>
                </a:solidFill>
                <a:effectLst/>
                <a:latin typeface="+mn-lt"/>
                <a:ea typeface="+mn-ea"/>
                <a:cs typeface="+mn-cs"/>
                <a:hlinkClick r:id="rId3" tooltip="Eukaryote"/>
              </a:rPr>
              <a:t>eukaryotes</a:t>
            </a:r>
            <a:r>
              <a:rPr lang="en-US" sz="1200" b="0" i="0" kern="1200" dirty="0">
                <a:solidFill>
                  <a:schemeClr val="tx1"/>
                </a:solidFill>
                <a:effectLst/>
                <a:latin typeface="+mn-lt"/>
                <a:ea typeface="+mn-ea"/>
                <a:cs typeface="+mn-cs"/>
              </a:rPr>
              <a:t> (see the table on the </a:t>
            </a:r>
            <a:r>
              <a:rPr lang="en-US" sz="1200" b="0" i="0" u="none" strike="noStrike" kern="1200" dirty="0">
                <a:solidFill>
                  <a:schemeClr val="tx1"/>
                </a:solidFill>
                <a:effectLst/>
                <a:latin typeface="+mn-lt"/>
                <a:ea typeface="+mn-ea"/>
                <a:cs typeface="+mn-cs"/>
                <a:hlinkClick r:id="rId4" tooltip="Telomere"/>
              </a:rPr>
              <a:t>telomere</a:t>
            </a:r>
            <a:r>
              <a:rPr lang="en-US" sz="1200" b="0" i="0" kern="1200" dirty="0">
                <a:solidFill>
                  <a:schemeClr val="tx1"/>
                </a:solidFill>
                <a:effectLst/>
                <a:latin typeface="+mn-lt"/>
                <a:ea typeface="+mn-ea"/>
                <a:cs typeface="+mn-cs"/>
              </a:rPr>
              <a:t> article for a complete list). The enzyme consists of a protein component (</a:t>
            </a:r>
            <a:r>
              <a:rPr lang="en-US" sz="1200" b="0" i="0" u="none" strike="noStrike" kern="1200" dirty="0">
                <a:solidFill>
                  <a:schemeClr val="tx1"/>
                </a:solidFill>
                <a:effectLst/>
                <a:latin typeface="+mn-lt"/>
                <a:ea typeface="+mn-ea"/>
                <a:cs typeface="+mn-cs"/>
                <a:hlinkClick r:id="rId5" tooltip="TERT"/>
              </a:rPr>
              <a:t>TERT</a:t>
            </a:r>
            <a:r>
              <a:rPr lang="en-US" sz="1200" b="0" i="0" kern="1200" dirty="0">
                <a:solidFill>
                  <a:schemeClr val="tx1"/>
                </a:solidFill>
                <a:effectLst/>
                <a:latin typeface="+mn-lt"/>
                <a:ea typeface="+mn-ea"/>
                <a:cs typeface="+mn-cs"/>
              </a:rPr>
              <a:t>) with </a:t>
            </a:r>
            <a:r>
              <a:rPr lang="en-US" sz="1200" b="0" i="0" u="none" strike="noStrike" kern="1200" dirty="0">
                <a:solidFill>
                  <a:schemeClr val="tx1"/>
                </a:solidFill>
                <a:effectLst/>
                <a:latin typeface="+mn-lt"/>
                <a:ea typeface="+mn-ea"/>
                <a:cs typeface="+mn-cs"/>
                <a:hlinkClick r:id="rId6" tooltip="Reverse transcriptase"/>
              </a:rPr>
              <a:t>reverse transcriptase</a:t>
            </a:r>
            <a:r>
              <a:rPr lang="en-US" sz="1200" b="0" i="0" kern="1200" dirty="0">
                <a:solidFill>
                  <a:schemeClr val="tx1"/>
                </a:solidFill>
                <a:effectLst/>
                <a:latin typeface="+mn-lt"/>
                <a:ea typeface="+mn-ea"/>
                <a:cs typeface="+mn-cs"/>
              </a:rPr>
              <a:t> activity, and an RNA component, encoded by this gene, that serves as a template for the telomere repeat. CCCUAA found near position 50 of the vertebrate TERC sequence acts as the template. Telomerase expression plays a role in cellular </a:t>
            </a:r>
            <a:r>
              <a:rPr lang="en-US" sz="1200" b="0" i="0" u="none" strike="noStrike" kern="1200" dirty="0">
                <a:solidFill>
                  <a:schemeClr val="tx1"/>
                </a:solidFill>
                <a:effectLst/>
                <a:latin typeface="+mn-lt"/>
                <a:ea typeface="+mn-ea"/>
                <a:cs typeface="+mn-cs"/>
                <a:hlinkClick r:id="rId7" tooltip="Senescence"/>
              </a:rPr>
              <a:t>senescence</a:t>
            </a:r>
            <a:r>
              <a:rPr lang="en-US" sz="1200" b="0" i="0" kern="1200" dirty="0">
                <a:solidFill>
                  <a:schemeClr val="tx1"/>
                </a:solidFill>
                <a:effectLst/>
                <a:latin typeface="+mn-lt"/>
                <a:ea typeface="+mn-ea"/>
                <a:cs typeface="+mn-cs"/>
              </a:rPr>
              <a:t>, as it is normally repressed in postnatal </a:t>
            </a:r>
            <a:r>
              <a:rPr lang="en-US" sz="1200" b="0" i="0" u="none" strike="noStrike" kern="1200" dirty="0">
                <a:solidFill>
                  <a:schemeClr val="tx1"/>
                </a:solidFill>
                <a:effectLst/>
                <a:latin typeface="+mn-lt"/>
                <a:ea typeface="+mn-ea"/>
                <a:cs typeface="+mn-cs"/>
                <a:hlinkClick r:id="rId8" tooltip="Somatic cell"/>
              </a:rPr>
              <a:t>somatic cells</a:t>
            </a:r>
            <a:r>
              <a:rPr lang="en-US" sz="1200" b="0" i="0" kern="1200" dirty="0">
                <a:solidFill>
                  <a:schemeClr val="tx1"/>
                </a:solidFill>
                <a:effectLst/>
                <a:latin typeface="+mn-lt"/>
                <a:ea typeface="+mn-ea"/>
                <a:cs typeface="+mn-cs"/>
              </a:rPr>
              <a:t> resulting in progressive shortening of telomeres. Deregulation of telomerase expression in somatic cells may be involved in </a:t>
            </a:r>
            <a:r>
              <a:rPr lang="en-US" sz="1200" b="0" i="0" u="none" strike="noStrike" kern="1200" dirty="0">
                <a:solidFill>
                  <a:schemeClr val="tx1"/>
                </a:solidFill>
                <a:effectLst/>
                <a:latin typeface="+mn-lt"/>
                <a:ea typeface="+mn-ea"/>
                <a:cs typeface="+mn-cs"/>
                <a:hlinkClick r:id="rId9" tooltip="Oncogenesis"/>
              </a:rPr>
              <a:t>oncogenesis</a:t>
            </a:r>
            <a:r>
              <a:rPr lang="en-US" sz="1200" b="0" i="0" kern="1200" dirty="0">
                <a:solidFill>
                  <a:schemeClr val="tx1"/>
                </a:solidFill>
                <a:effectLst/>
                <a:latin typeface="+mn-lt"/>
                <a:ea typeface="+mn-ea"/>
                <a:cs typeface="+mn-cs"/>
              </a:rPr>
              <a:t>. Studies in mice suggest that telomerase also participates in </a:t>
            </a:r>
            <a:r>
              <a:rPr lang="en-US" sz="1200" b="0" i="0" u="none" strike="noStrike" kern="1200" dirty="0">
                <a:solidFill>
                  <a:schemeClr val="tx1"/>
                </a:solidFill>
                <a:effectLst/>
                <a:latin typeface="+mn-lt"/>
                <a:ea typeface="+mn-ea"/>
                <a:cs typeface="+mn-cs"/>
                <a:hlinkClick r:id="rId10" tooltip="DNA repair"/>
              </a:rPr>
              <a:t>chromosomal repair</a:t>
            </a:r>
            <a:r>
              <a:rPr lang="en-US" sz="1200" b="0" i="0" kern="1200" dirty="0">
                <a:solidFill>
                  <a:schemeClr val="tx1"/>
                </a:solidFill>
                <a:effectLst/>
                <a:latin typeface="+mn-lt"/>
                <a:ea typeface="+mn-ea"/>
                <a:cs typeface="+mn-cs"/>
              </a:rPr>
              <a:t>, since de novo synthesis of telomere repeats may occur at </a:t>
            </a:r>
            <a:r>
              <a:rPr lang="en-US" sz="1200" b="0" i="0" u="none" strike="noStrike" kern="1200" dirty="0">
                <a:solidFill>
                  <a:schemeClr val="tx1"/>
                </a:solidFill>
                <a:effectLst/>
                <a:latin typeface="+mn-lt"/>
                <a:ea typeface="+mn-ea"/>
                <a:cs typeface="+mn-cs"/>
                <a:hlinkClick r:id="rId11" tooltip="DNA repair"/>
              </a:rPr>
              <a:t>double-stranded breaks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a:rPr>
              <a:t>[7]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Homology (biology)"/>
              </a:rPr>
              <a:t>Homologs</a:t>
            </a:r>
            <a:r>
              <a:rPr lang="en-US" sz="1200" b="0" i="0" kern="1200" dirty="0">
                <a:solidFill>
                  <a:schemeClr val="tx1"/>
                </a:solidFill>
                <a:effectLst/>
                <a:latin typeface="+mn-lt"/>
                <a:ea typeface="+mn-ea"/>
                <a:cs typeface="+mn-cs"/>
              </a:rPr>
              <a:t> of TERC can also be found in the </a:t>
            </a:r>
            <a:r>
              <a:rPr lang="en-US" sz="1200" b="0" i="0" u="none" strike="noStrike" kern="1200" dirty="0" err="1">
                <a:solidFill>
                  <a:schemeClr val="tx1"/>
                </a:solidFill>
                <a:effectLst/>
                <a:latin typeface="+mn-lt"/>
                <a:ea typeface="+mn-ea"/>
                <a:cs typeface="+mn-cs"/>
                <a:hlinkClick r:id="rId14" tooltip="Herpesviridae"/>
              </a:rPr>
              <a:t>Gallid</a:t>
            </a:r>
            <a:r>
              <a:rPr lang="en-US" sz="1200" b="0" i="0" u="none" strike="noStrike" kern="1200" dirty="0">
                <a:solidFill>
                  <a:schemeClr val="tx1"/>
                </a:solidFill>
                <a:effectLst/>
                <a:latin typeface="+mn-lt"/>
                <a:ea typeface="+mn-ea"/>
                <a:cs typeface="+mn-cs"/>
                <a:hlinkClick r:id="rId14" tooltip="Herpesviridae"/>
              </a:rPr>
              <a:t> herpes viruses</a:t>
            </a:r>
            <a:endParaRPr lang="en-US" dirty="0"/>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10</a:t>
            </a:fld>
            <a:endParaRPr lang="en-US"/>
          </a:p>
        </p:txBody>
      </p:sp>
    </p:spTree>
    <p:extLst>
      <p:ext uri="{BB962C8B-B14F-4D97-AF65-F5344CB8AC3E}">
        <p14:creationId xmlns:p14="http://schemas.microsoft.com/office/powerpoint/2010/main" val="1168715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Removal of the spleen does not increase hematopoiesis but may increase neutrophil and platelet counts two- to threefold and improve survival of transfused red cells or platelets in highly sensitized individuals</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62</a:t>
            </a:fld>
            <a:endParaRPr lang="en-US"/>
          </a:p>
        </p:txBody>
      </p:sp>
    </p:spTree>
    <p:extLst>
      <p:ext uri="{BB962C8B-B14F-4D97-AF65-F5344CB8AC3E}">
        <p14:creationId xmlns:p14="http://schemas.microsoft.com/office/powerpoint/2010/main" val="30290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b="0" i="0" kern="1200" dirty="0">
                <a:solidFill>
                  <a:schemeClr val="tx1"/>
                </a:solidFill>
                <a:effectLst/>
                <a:latin typeface="+mn-lt"/>
                <a:ea typeface="+mn-ea"/>
                <a:cs typeface="+mn-cs"/>
              </a:rPr>
              <a:t>NST includes the use of nonmyeloablative conditioning (NMC) or reduced intensity conditioning (RIC) that consists of low dose chemo- and/or radio-therapy thus decreasing regimen-related toxicity</a:t>
            </a:r>
            <a:endParaRPr lang="en-US" dirty="0"/>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66</a:t>
            </a:fld>
            <a:endParaRPr lang="en-US"/>
          </a:p>
        </p:txBody>
      </p:sp>
    </p:spTree>
    <p:extLst>
      <p:ext uri="{BB962C8B-B14F-4D97-AF65-F5344CB8AC3E}">
        <p14:creationId xmlns:p14="http://schemas.microsoft.com/office/powerpoint/2010/main" val="1597549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Eosinophilic fasciitis, an uncommon connective tissue disorder with painful swelling and induration of the skin and subcutaneous tissue,</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19</a:t>
            </a:fld>
            <a:endParaRPr lang="en-US"/>
          </a:p>
        </p:txBody>
      </p:sp>
    </p:spTree>
    <p:extLst>
      <p:ext uri="{BB962C8B-B14F-4D97-AF65-F5344CB8AC3E}">
        <p14:creationId xmlns:p14="http://schemas.microsoft.com/office/powerpoint/2010/main" val="22324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01C050-0385-4AA0-8985-85246384FE66}" type="slidenum">
              <a:rPr lang="en-US" smtClean="0"/>
              <a:t>29</a:t>
            </a:fld>
            <a:endParaRPr lang="en-US"/>
          </a:p>
        </p:txBody>
      </p:sp>
    </p:spTree>
    <p:extLst>
      <p:ext uri="{BB962C8B-B14F-4D97-AF65-F5344CB8AC3E}">
        <p14:creationId xmlns:p14="http://schemas.microsoft.com/office/powerpoint/2010/main" val="83339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Occasionally, these cytogenetic markers have been transient, and in cases with disappearance of monosomy 7, hematologic improvement has occurred as well.137 Persistent monosomy 7 carries a poor prognosis as compared to trisomy 8</a:t>
            </a:r>
          </a:p>
          <a:p>
            <a:r>
              <a:rPr lang="en-US" dirty="0"/>
              <a:t>Transplantation may reduce the potential to clonal evolution in patients with aplastic anemia by reestablishing robust </a:t>
            </a:r>
            <a:r>
              <a:rPr lang="en-US" dirty="0" err="1"/>
              <a:t>lymphohematopoiesis</a:t>
            </a:r>
            <a:endParaRPr lang="en-US" dirty="0"/>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37</a:t>
            </a:fld>
            <a:endParaRPr lang="en-US"/>
          </a:p>
        </p:txBody>
      </p:sp>
    </p:spTree>
    <p:extLst>
      <p:ext uri="{BB962C8B-B14F-4D97-AF65-F5344CB8AC3E}">
        <p14:creationId xmlns:p14="http://schemas.microsoft.com/office/powerpoint/2010/main" val="73386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39</a:t>
            </a:fld>
            <a:endParaRPr lang="en-US"/>
          </a:p>
        </p:txBody>
      </p:sp>
    </p:spTree>
    <p:extLst>
      <p:ext uri="{BB962C8B-B14F-4D97-AF65-F5344CB8AC3E}">
        <p14:creationId xmlns:p14="http://schemas.microsoft.com/office/powerpoint/2010/main" val="2183999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PIG-A gene is required for synthesis of </a:t>
            </a:r>
            <a:r>
              <a:rPr lang="en-US" dirty="0" err="1"/>
              <a:t>gly-cosyl</a:t>
            </a:r>
            <a:r>
              <a:rPr lang="en-US" dirty="0"/>
              <a:t> phosphatidylinositol (GPI), which anchors certain proteins to the cell surface. These include CD55-decay accelerating factor (DAF), which inhibits the formation and the stability of the C3 convertase (both C3bBb and C4b2a), and CD59-membrane inhibitor of reactive lysis (MIRL), which interferes with the terminal </a:t>
            </a:r>
            <a:r>
              <a:rPr lang="en-US" dirty="0" err="1"/>
              <a:t>effec</a:t>
            </a:r>
            <a:r>
              <a:rPr lang="en-US" dirty="0"/>
              <a:t>-tor, complement, blocking the incorporation of C9 onto the C5b-C8 complex. Affected stem cells (erythrocytes, granulocytes, monocytes, platelets  and  lymphocytes) are  </a:t>
            </a:r>
            <a:r>
              <a:rPr lang="en-US" dirty="0" err="1"/>
              <a:t>decient</a:t>
            </a:r>
            <a:r>
              <a:rPr lang="en-US" dirty="0"/>
              <a:t> in  all GPI-anchored proteins (GPI-APs) that serve as erythrocyte membrane-bound regulators of complement.  </a:t>
            </a:r>
            <a:r>
              <a:rPr lang="en-US" dirty="0" err="1"/>
              <a:t>Deciency</a:t>
            </a:r>
            <a:r>
              <a:rPr lang="en-US" dirty="0"/>
              <a:t>  of  CD55  and  CD59 proteins accounts for the complement-mediated intravascular hemolysis that is the hallmark of PNH (Figure 1) [11]. The hierarchical sub-</a:t>
            </a:r>
            <a:r>
              <a:rPr lang="en-US" dirty="0" err="1"/>
              <a:t>scription</a:t>
            </a:r>
            <a:r>
              <a:rPr lang="en-US" dirty="0"/>
              <a:t> of CD55 and CD59 to hemolysis </a:t>
            </a:r>
            <a:r>
              <a:rPr lang="en-US" dirty="0" err="1"/>
              <a:t>indi</a:t>
            </a:r>
            <a:r>
              <a:rPr lang="en-US" dirty="0"/>
              <a:t>-cates that CD59 is the key molecule in the pre-</a:t>
            </a:r>
            <a:r>
              <a:rPr lang="en-US" dirty="0" err="1"/>
              <a:t>vention</a:t>
            </a:r>
            <a:r>
              <a:rPr lang="en-US" dirty="0"/>
              <a:t> of lysis</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40</a:t>
            </a:fld>
            <a:endParaRPr lang="en-US"/>
          </a:p>
        </p:txBody>
      </p:sp>
    </p:spTree>
    <p:extLst>
      <p:ext uri="{BB962C8B-B14F-4D97-AF65-F5344CB8AC3E}">
        <p14:creationId xmlns:p14="http://schemas.microsoft.com/office/powerpoint/2010/main" val="386240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Alemtuzumab (</a:t>
            </a:r>
            <a:r>
              <a:rPr lang="en-US" dirty="0" err="1"/>
              <a:t>Campath</a:t>
            </a:r>
            <a:r>
              <a:rPr lang="en-US" dirty="0"/>
              <a:t>)- containing regimens appear to improve outcome by decreasing the frequency of chronic graft-versus-host disease, which could make it useful in older patients</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53</a:t>
            </a:fld>
            <a:endParaRPr lang="en-US"/>
          </a:p>
        </p:txBody>
      </p:sp>
    </p:spTree>
    <p:extLst>
      <p:ext uri="{BB962C8B-B14F-4D97-AF65-F5344CB8AC3E}">
        <p14:creationId xmlns:p14="http://schemas.microsoft.com/office/powerpoint/2010/main" val="105662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Approximately 25 percent of patients respond to this agent when used alone, but the response rate has ranged from 0 to 80 percent in various reports</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57</a:t>
            </a:fld>
            <a:endParaRPr lang="en-US"/>
          </a:p>
        </p:txBody>
      </p:sp>
    </p:spTree>
    <p:extLst>
      <p:ext uri="{BB962C8B-B14F-4D97-AF65-F5344CB8AC3E}">
        <p14:creationId xmlns:p14="http://schemas.microsoft.com/office/powerpoint/2010/main" val="246891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Response is usually defined as a significant improvement in red cells, white cells, and platelets to eliminate risk of infection and bleeding and the requirement for red cell transfusions.</a:t>
            </a:r>
          </a:p>
        </p:txBody>
      </p:sp>
      <p:sp>
        <p:nvSpPr>
          <p:cNvPr id="4" name="Chỗ dành sẵn cho Số hiệu Bản chiếu 3"/>
          <p:cNvSpPr>
            <a:spLocks noGrp="1"/>
          </p:cNvSpPr>
          <p:nvPr>
            <p:ph type="sldNum" sz="quarter" idx="5"/>
          </p:nvPr>
        </p:nvSpPr>
        <p:spPr/>
        <p:txBody>
          <a:bodyPr/>
          <a:lstStyle/>
          <a:p>
            <a:fld id="{9801C050-0385-4AA0-8985-85246384FE66}" type="slidenum">
              <a:rPr lang="en-US" smtClean="0"/>
              <a:t>59</a:t>
            </a:fld>
            <a:endParaRPr lang="en-US"/>
          </a:p>
        </p:txBody>
      </p:sp>
    </p:spTree>
    <p:extLst>
      <p:ext uri="{BB962C8B-B14F-4D97-AF65-F5344CB8AC3E}">
        <p14:creationId xmlns:p14="http://schemas.microsoft.com/office/powerpoint/2010/main" val="3990271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vi-VN"/>
              <a:t>Bấm để sửa kiểu tiêu đề Bản cái</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17/04/2019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vi-VN"/>
              <a:t>Bấm để sửa kiểu tiêu đề Bản cái</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17/04/2019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17/04/2019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vi-VN"/>
              <a:t>Bấm để sửa kiểu tiêu đề Bản cái</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8A87A34-81AB-432B-8DAE-1953F412C126}" type="datetimeFigureOut">
              <a:rPr lang="en-US" dirty="0"/>
              <a:t>17/04/2019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1410" y="3073397"/>
            <a:ext cx="4878391"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3073397"/>
            <a:ext cx="4875210"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17/04/2019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17/04/2019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17/04/2019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17/04/2019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17/04/2019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ncbi.nlm.nih.gov/pmc/articles/PMC629027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E9B03CA-98E2-42FF-B8AF-92B5708813CC}"/>
              </a:ext>
            </a:extLst>
          </p:cNvPr>
          <p:cNvSpPr>
            <a:spLocks noGrp="1"/>
          </p:cNvSpPr>
          <p:nvPr>
            <p:ph type="ctrTitle"/>
          </p:nvPr>
        </p:nvSpPr>
        <p:spPr/>
        <p:txBody>
          <a:bodyPr>
            <a:normAutofit/>
          </a:bodyPr>
          <a:lstStyle/>
          <a:p>
            <a:pPr algn="ctr"/>
            <a:r>
              <a:rPr lang="en-US" sz="6000" b="1" dirty="0" err="1">
                <a:solidFill>
                  <a:srgbClr val="002060"/>
                </a:solidFill>
              </a:rPr>
              <a:t>Suy</a:t>
            </a:r>
            <a:r>
              <a:rPr lang="en-US" sz="6000" b="1" dirty="0">
                <a:solidFill>
                  <a:srgbClr val="002060"/>
                </a:solidFill>
              </a:rPr>
              <a:t> </a:t>
            </a:r>
            <a:r>
              <a:rPr lang="en-US" sz="6000" b="1" dirty="0" err="1">
                <a:solidFill>
                  <a:srgbClr val="002060"/>
                </a:solidFill>
              </a:rPr>
              <a:t>tủy</a:t>
            </a:r>
            <a:endParaRPr lang="en-US" sz="6000" b="1" dirty="0">
              <a:solidFill>
                <a:srgbClr val="002060"/>
              </a:solidFill>
            </a:endParaRPr>
          </a:p>
        </p:txBody>
      </p:sp>
      <p:sp>
        <p:nvSpPr>
          <p:cNvPr id="3" name="Tiêu đề phụ 2">
            <a:extLst>
              <a:ext uri="{FF2B5EF4-FFF2-40B4-BE49-F238E27FC236}">
                <a16:creationId xmlns:a16="http://schemas.microsoft.com/office/drawing/2014/main" xmlns="" id="{57A781A1-5975-469B-ABCC-B5C808C97E3A}"/>
              </a:ext>
            </a:extLst>
          </p:cNvPr>
          <p:cNvSpPr>
            <a:spLocks noGrp="1"/>
          </p:cNvSpPr>
          <p:nvPr>
            <p:ph type="subTitle" idx="1"/>
          </p:nvPr>
        </p:nvSpPr>
        <p:spPr/>
        <p:txBody>
          <a:bodyPr/>
          <a:lstStyle/>
          <a:p>
            <a:pPr algn="r"/>
            <a:endParaRPr lang="en-US" dirty="0"/>
          </a:p>
        </p:txBody>
      </p:sp>
    </p:spTree>
    <p:extLst>
      <p:ext uri="{BB962C8B-B14F-4D97-AF65-F5344CB8AC3E}">
        <p14:creationId xmlns:p14="http://schemas.microsoft.com/office/powerpoint/2010/main" val="4287925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a:xfrm>
            <a:off x="1141413" y="618518"/>
            <a:ext cx="9905998" cy="1478570"/>
          </a:xfrm>
        </p:spPr>
        <p:txBody>
          <a:bodyPr/>
          <a:lstStyle/>
          <a:p>
            <a:r>
              <a:rPr lang="en-US"/>
              <a:t>V- SINH BỆNH HỌC</a:t>
            </a:r>
            <a:endParaRPr lang="en-US" dirty="0"/>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a:xfrm>
            <a:off x="1141413" y="2249487"/>
            <a:ext cx="6441074" cy="4376396"/>
          </a:xfrm>
        </p:spPr>
        <p:txBody>
          <a:bodyPr>
            <a:normAutofit fontScale="92500"/>
          </a:bodyPr>
          <a:lstStyle/>
          <a:p>
            <a:pPr marL="0" indent="0">
              <a:buNone/>
            </a:pPr>
            <a:r>
              <a:rPr lang="en-US" dirty="0"/>
              <a:t>2. </a:t>
            </a:r>
            <a:r>
              <a:rPr lang="en-US" dirty="0" err="1"/>
              <a:t>Sư</a:t>
            </a:r>
            <a:r>
              <a:rPr lang="en-US" dirty="0"/>
              <a:t>̣ </a:t>
            </a:r>
            <a:r>
              <a:rPr lang="en-US" dirty="0" err="1"/>
              <a:t>rút</a:t>
            </a:r>
            <a:r>
              <a:rPr lang="en-US" dirty="0"/>
              <a:t> </a:t>
            </a:r>
            <a:r>
              <a:rPr lang="en-US" dirty="0" err="1"/>
              <a:t>ngắn</a:t>
            </a:r>
            <a:r>
              <a:rPr lang="en-US" dirty="0"/>
              <a:t> telomere (Telomere Shortening)</a:t>
            </a:r>
          </a:p>
          <a:p>
            <a:pPr>
              <a:buFontTx/>
              <a:buChar char="-"/>
            </a:pPr>
            <a:r>
              <a:rPr lang="en-US" dirty="0"/>
              <a:t>Có ở cả AA </a:t>
            </a:r>
            <a:r>
              <a:rPr lang="en-US" dirty="0" err="1"/>
              <a:t>mắc</a:t>
            </a:r>
            <a:r>
              <a:rPr lang="en-US" dirty="0"/>
              <a:t> </a:t>
            </a:r>
            <a:r>
              <a:rPr lang="en-US" dirty="0" err="1"/>
              <a:t>phải</a:t>
            </a:r>
            <a:r>
              <a:rPr lang="en-US" dirty="0"/>
              <a:t> </a:t>
            </a:r>
            <a:r>
              <a:rPr lang="en-US" dirty="0" err="1"/>
              <a:t>va</a:t>
            </a:r>
            <a:r>
              <a:rPr lang="en-US" dirty="0"/>
              <a:t>̀ AA di </a:t>
            </a:r>
            <a:r>
              <a:rPr lang="en-US" dirty="0" err="1"/>
              <a:t>truyền</a:t>
            </a:r>
            <a:endParaRPr lang="en-US" dirty="0"/>
          </a:p>
          <a:p>
            <a:pPr>
              <a:buFontTx/>
              <a:buChar char="-"/>
            </a:pPr>
            <a:r>
              <a:rPr lang="en-US" dirty="0"/>
              <a:t>Các </a:t>
            </a:r>
            <a:r>
              <a:rPr lang="en-US" dirty="0" err="1"/>
              <a:t>thành</a:t>
            </a:r>
            <a:r>
              <a:rPr lang="en-US" dirty="0"/>
              <a:t> </a:t>
            </a:r>
            <a:r>
              <a:rPr lang="en-US" dirty="0" err="1"/>
              <a:t>phần</a:t>
            </a:r>
            <a:r>
              <a:rPr lang="en-US" dirty="0"/>
              <a:t> </a:t>
            </a:r>
            <a:r>
              <a:rPr lang="en-US" dirty="0" err="1"/>
              <a:t>tham</a:t>
            </a:r>
            <a:r>
              <a:rPr lang="en-US" dirty="0"/>
              <a:t> </a:t>
            </a:r>
            <a:r>
              <a:rPr lang="en-US" dirty="0" err="1"/>
              <a:t>gia</a:t>
            </a:r>
            <a:r>
              <a:rPr lang="en-US" dirty="0"/>
              <a:t> </a:t>
            </a:r>
            <a:r>
              <a:rPr lang="en-US" dirty="0" err="1"/>
              <a:t>vào</a:t>
            </a:r>
            <a:r>
              <a:rPr lang="en-US" dirty="0"/>
              <a:t> c</a:t>
            </a:r>
            <a:r>
              <a:rPr lang="vi-VN" dirty="0"/>
              <a:t>ơ</a:t>
            </a:r>
            <a:r>
              <a:rPr lang="en-US" dirty="0"/>
              <a:t> </a:t>
            </a:r>
            <a:r>
              <a:rPr lang="en-US" dirty="0" err="1"/>
              <a:t>chê</a:t>
            </a:r>
            <a:r>
              <a:rPr lang="en-US" dirty="0"/>
              <a:t>́ </a:t>
            </a:r>
            <a:r>
              <a:rPr lang="en-US" dirty="0" err="1"/>
              <a:t>rút</a:t>
            </a:r>
            <a:r>
              <a:rPr lang="en-US" dirty="0"/>
              <a:t> </a:t>
            </a:r>
            <a:r>
              <a:rPr lang="en-US" dirty="0" err="1"/>
              <a:t>ngắn</a:t>
            </a:r>
            <a:r>
              <a:rPr lang="en-US" dirty="0"/>
              <a:t> Telomere: telomerase reverse transcriptase (TERT); RNA template for TERT, telomerase RNA component (TERC), </a:t>
            </a:r>
            <a:r>
              <a:rPr lang="en-US" dirty="0" err="1"/>
              <a:t>các</a:t>
            </a:r>
            <a:r>
              <a:rPr lang="en-US" dirty="0"/>
              <a:t> protein </a:t>
            </a:r>
            <a:r>
              <a:rPr lang="en-US" dirty="0" err="1"/>
              <a:t>khác</a:t>
            </a:r>
            <a:r>
              <a:rPr lang="en-US" dirty="0"/>
              <a:t> (stabilizing proteins)</a:t>
            </a:r>
          </a:p>
          <a:p>
            <a:pPr>
              <a:buFontTx/>
              <a:buChar char="-"/>
            </a:pPr>
            <a:r>
              <a:rPr lang="en-US" dirty="0" err="1"/>
              <a:t>Tê</a:t>
            </a:r>
            <a:r>
              <a:rPr lang="en-US" dirty="0"/>
              <a:t>́ </a:t>
            </a:r>
            <a:r>
              <a:rPr lang="en-US" dirty="0" err="1"/>
              <a:t>bào</a:t>
            </a:r>
            <a:r>
              <a:rPr lang="en-US" dirty="0"/>
              <a:t> </a:t>
            </a:r>
            <a:r>
              <a:rPr lang="en-US" dirty="0" err="1"/>
              <a:t>với</a:t>
            </a:r>
            <a:r>
              <a:rPr lang="en-US" dirty="0"/>
              <a:t> Telomere bị </a:t>
            </a:r>
            <a:r>
              <a:rPr lang="en-US" dirty="0" err="1"/>
              <a:t>rút</a:t>
            </a:r>
            <a:r>
              <a:rPr lang="en-US" dirty="0"/>
              <a:t> </a:t>
            </a:r>
            <a:r>
              <a:rPr lang="en-US" dirty="0" err="1"/>
              <a:t>ngắn</a:t>
            </a:r>
            <a:r>
              <a:rPr lang="en-US" dirty="0"/>
              <a:t> sẽ </a:t>
            </a:r>
            <a:r>
              <a:rPr lang="en-US" dirty="0" err="1"/>
              <a:t>đi</a:t>
            </a:r>
            <a:r>
              <a:rPr lang="en-US" dirty="0"/>
              <a:t> </a:t>
            </a:r>
            <a:r>
              <a:rPr lang="en-US" dirty="0" err="1"/>
              <a:t>thẳng</a:t>
            </a:r>
            <a:r>
              <a:rPr lang="en-US" dirty="0"/>
              <a:t> </a:t>
            </a:r>
            <a:r>
              <a:rPr lang="en-US" dirty="0" err="1"/>
              <a:t>vào</a:t>
            </a:r>
            <a:r>
              <a:rPr lang="en-US" dirty="0"/>
              <a:t> apoptosis</a:t>
            </a:r>
          </a:p>
        </p:txBody>
      </p:sp>
      <p:pic>
        <p:nvPicPr>
          <p:cNvPr id="4" name="Hình ảnh 3">
            <a:extLst>
              <a:ext uri="{FF2B5EF4-FFF2-40B4-BE49-F238E27FC236}">
                <a16:creationId xmlns:a16="http://schemas.microsoft.com/office/drawing/2014/main" xmlns="" id="{55DA815D-B8DD-4E35-87EE-AC0CFE29F4AC}"/>
              </a:ext>
            </a:extLst>
          </p:cNvPr>
          <p:cNvPicPr>
            <a:picLocks noChangeAspect="1"/>
          </p:cNvPicPr>
          <p:nvPr/>
        </p:nvPicPr>
        <p:blipFill>
          <a:blip r:embed="rId3"/>
          <a:stretch>
            <a:fillRect/>
          </a:stretch>
        </p:blipFill>
        <p:spPr>
          <a:xfrm>
            <a:off x="8242663" y="1562548"/>
            <a:ext cx="3059677" cy="4676934"/>
          </a:xfrm>
          <a:prstGeom prst="rect">
            <a:avLst/>
          </a:prstGeom>
        </p:spPr>
      </p:pic>
    </p:spTree>
    <p:extLst>
      <p:ext uri="{BB962C8B-B14F-4D97-AF65-F5344CB8AC3E}">
        <p14:creationId xmlns:p14="http://schemas.microsoft.com/office/powerpoint/2010/main" val="3490061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pic>
        <p:nvPicPr>
          <p:cNvPr id="4" name="Chỗ dành sẵn cho Nội dung 3">
            <a:extLst>
              <a:ext uri="{FF2B5EF4-FFF2-40B4-BE49-F238E27FC236}">
                <a16:creationId xmlns:a16="http://schemas.microsoft.com/office/drawing/2014/main" xmlns="" id="{EC63EA67-3F11-43CD-882F-567111A5009F}"/>
              </a:ext>
            </a:extLst>
          </p:cNvPr>
          <p:cNvPicPr>
            <a:picLocks noGrp="1" noChangeAspect="1"/>
          </p:cNvPicPr>
          <p:nvPr>
            <p:ph idx="1"/>
          </p:nvPr>
        </p:nvPicPr>
        <p:blipFill>
          <a:blip r:embed="rId2"/>
          <a:stretch>
            <a:fillRect/>
          </a:stretch>
        </p:blipFill>
        <p:spPr>
          <a:xfrm>
            <a:off x="2166679" y="1817746"/>
            <a:ext cx="7876062" cy="4639325"/>
          </a:xfrm>
          <a:prstGeom prst="rect">
            <a:avLst/>
          </a:prstGeom>
        </p:spPr>
      </p:pic>
    </p:spTree>
    <p:extLst>
      <p:ext uri="{BB962C8B-B14F-4D97-AF65-F5344CB8AC3E}">
        <p14:creationId xmlns:p14="http://schemas.microsoft.com/office/powerpoint/2010/main" val="188996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a:xfrm>
            <a:off x="1143001" y="0"/>
            <a:ext cx="9905998" cy="1478570"/>
          </a:xfrm>
        </p:spPr>
        <p:txBody>
          <a:bodyPr/>
          <a:lstStyle/>
          <a:p>
            <a:r>
              <a:rPr lang="en-US" dirty="0"/>
              <a:t>V- SINH BỆNH HỌC</a:t>
            </a:r>
          </a:p>
        </p:txBody>
      </p:sp>
      <p:pic>
        <p:nvPicPr>
          <p:cNvPr id="5" name="Chỗ dành sẵn cho Nội dung 4">
            <a:extLst>
              <a:ext uri="{FF2B5EF4-FFF2-40B4-BE49-F238E27FC236}">
                <a16:creationId xmlns:a16="http://schemas.microsoft.com/office/drawing/2014/main" xmlns="" id="{88FF968B-1230-4446-97CE-91E354963D9B}"/>
              </a:ext>
            </a:extLst>
          </p:cNvPr>
          <p:cNvPicPr>
            <a:picLocks noGrp="1" noChangeAspect="1"/>
          </p:cNvPicPr>
          <p:nvPr>
            <p:ph idx="1"/>
          </p:nvPr>
        </p:nvPicPr>
        <p:blipFill>
          <a:blip r:embed="rId2"/>
          <a:stretch>
            <a:fillRect/>
          </a:stretch>
        </p:blipFill>
        <p:spPr>
          <a:xfrm>
            <a:off x="1143001" y="1184169"/>
            <a:ext cx="8899947" cy="1105347"/>
          </a:xfrm>
        </p:spPr>
      </p:pic>
      <p:pic>
        <p:nvPicPr>
          <p:cNvPr id="9" name="Hình ảnh 8">
            <a:extLst>
              <a:ext uri="{FF2B5EF4-FFF2-40B4-BE49-F238E27FC236}">
                <a16:creationId xmlns:a16="http://schemas.microsoft.com/office/drawing/2014/main" xmlns="" id="{94450568-DB19-471E-8224-7E93542EC235}"/>
              </a:ext>
            </a:extLst>
          </p:cNvPr>
          <p:cNvPicPr>
            <a:picLocks noChangeAspect="1"/>
          </p:cNvPicPr>
          <p:nvPr/>
        </p:nvPicPr>
        <p:blipFill>
          <a:blip r:embed="rId3"/>
          <a:stretch>
            <a:fillRect/>
          </a:stretch>
        </p:blipFill>
        <p:spPr>
          <a:xfrm>
            <a:off x="2614414" y="2061260"/>
            <a:ext cx="4392801" cy="4583378"/>
          </a:xfrm>
          <a:prstGeom prst="rect">
            <a:avLst/>
          </a:prstGeom>
        </p:spPr>
      </p:pic>
      <p:pic>
        <p:nvPicPr>
          <p:cNvPr id="12" name="Hình ảnh 11">
            <a:extLst>
              <a:ext uri="{FF2B5EF4-FFF2-40B4-BE49-F238E27FC236}">
                <a16:creationId xmlns:a16="http://schemas.microsoft.com/office/drawing/2014/main" xmlns="" id="{2E2AB9C7-FE73-41A6-9AC5-C67461E79C83}"/>
              </a:ext>
            </a:extLst>
          </p:cNvPr>
          <p:cNvPicPr>
            <a:picLocks noChangeAspect="1"/>
          </p:cNvPicPr>
          <p:nvPr/>
        </p:nvPicPr>
        <p:blipFill>
          <a:blip r:embed="rId4"/>
          <a:stretch>
            <a:fillRect/>
          </a:stretch>
        </p:blipFill>
        <p:spPr>
          <a:xfrm>
            <a:off x="7507010" y="2061260"/>
            <a:ext cx="4141151" cy="4409878"/>
          </a:xfrm>
          <a:prstGeom prst="rect">
            <a:avLst/>
          </a:prstGeom>
        </p:spPr>
      </p:pic>
      <p:sp>
        <p:nvSpPr>
          <p:cNvPr id="13" name="Hình Bầu dục 12">
            <a:extLst>
              <a:ext uri="{FF2B5EF4-FFF2-40B4-BE49-F238E27FC236}">
                <a16:creationId xmlns:a16="http://schemas.microsoft.com/office/drawing/2014/main" xmlns="" id="{DE9970C7-D1F9-41AE-8D4F-5E7AC88903B5}"/>
              </a:ext>
            </a:extLst>
          </p:cNvPr>
          <p:cNvSpPr/>
          <p:nvPr/>
        </p:nvSpPr>
        <p:spPr>
          <a:xfrm>
            <a:off x="2362700" y="5539291"/>
            <a:ext cx="5004751" cy="11053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6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p:txBody>
          <a:bodyPr>
            <a:normAutofit fontScale="92500" lnSpcReduction="10000"/>
          </a:bodyPr>
          <a:lstStyle/>
          <a:p>
            <a:pPr marL="0" indent="0">
              <a:buNone/>
            </a:pPr>
            <a:r>
              <a:rPr lang="en-US" dirty="0"/>
              <a:t>3. </a:t>
            </a:r>
            <a:r>
              <a:rPr lang="en-US" dirty="0" err="1"/>
              <a:t>Thuốc</a:t>
            </a:r>
            <a:r>
              <a:rPr lang="en-US" dirty="0"/>
              <a:t>: Th</a:t>
            </a:r>
            <a:r>
              <a:rPr lang="vi-VN" dirty="0"/>
              <a:t>ư</a:t>
            </a:r>
            <a:r>
              <a:rPr lang="en-US" dirty="0" err="1"/>
              <a:t>ờng</a:t>
            </a:r>
            <a:r>
              <a:rPr lang="en-US" dirty="0"/>
              <a:t> </a:t>
            </a:r>
            <a:r>
              <a:rPr lang="en-US" dirty="0" err="1"/>
              <a:t>hiếm</a:t>
            </a:r>
            <a:r>
              <a:rPr lang="en-US" dirty="0"/>
              <a:t>, có </a:t>
            </a:r>
            <a:r>
              <a:rPr lang="en-US" dirty="0" err="1"/>
              <a:t>liên</a:t>
            </a:r>
            <a:r>
              <a:rPr lang="en-US" dirty="0"/>
              <a:t> </a:t>
            </a:r>
            <a:r>
              <a:rPr lang="en-US" dirty="0" err="1"/>
              <a:t>quan</a:t>
            </a:r>
            <a:r>
              <a:rPr lang="en-US" dirty="0"/>
              <a:t> </a:t>
            </a:r>
            <a:r>
              <a:rPr lang="en-US" dirty="0" err="1"/>
              <a:t>đến</a:t>
            </a:r>
            <a:r>
              <a:rPr lang="en-US" dirty="0"/>
              <a:t> </a:t>
            </a:r>
            <a:r>
              <a:rPr lang="en-US" dirty="0" err="1"/>
              <a:t>yếu</a:t>
            </a:r>
            <a:r>
              <a:rPr lang="en-US" dirty="0"/>
              <a:t> </a:t>
            </a:r>
            <a:r>
              <a:rPr lang="en-US" dirty="0" err="1"/>
              <a:t>tô</a:t>
            </a:r>
            <a:r>
              <a:rPr lang="en-US" dirty="0"/>
              <a:t>́ c</a:t>
            </a:r>
            <a:r>
              <a:rPr lang="vi-VN" dirty="0"/>
              <a:t>ơ</a:t>
            </a:r>
            <a:r>
              <a:rPr lang="en-US" dirty="0"/>
              <a:t> </a:t>
            </a:r>
            <a:r>
              <a:rPr lang="en-US" dirty="0" err="1"/>
              <a:t>địa</a:t>
            </a:r>
            <a:r>
              <a:rPr lang="en-US" dirty="0"/>
              <a:t> (underlying metabolic or immunologic predisposition (</a:t>
            </a:r>
            <a:r>
              <a:rPr lang="en-US" dirty="0">
                <a:solidFill>
                  <a:srgbClr val="FF0000"/>
                </a:solidFill>
              </a:rPr>
              <a:t>gene polymorphism</a:t>
            </a:r>
            <a:r>
              <a:rPr lang="en-US" dirty="0"/>
              <a:t>) in susceptible individuals)</a:t>
            </a:r>
          </a:p>
          <a:p>
            <a:pPr marL="0" indent="0">
              <a:buNone/>
            </a:pPr>
            <a:r>
              <a:rPr lang="en-US" dirty="0"/>
              <a:t>Ví dụ:</a:t>
            </a:r>
          </a:p>
          <a:p>
            <a:pPr>
              <a:buFontTx/>
              <a:buChar char="-"/>
            </a:pPr>
            <a:r>
              <a:rPr lang="en-US" dirty="0"/>
              <a:t>Chloramphenicol: 1:20000, </a:t>
            </a:r>
            <a:r>
              <a:rPr lang="en-US" dirty="0" err="1"/>
              <a:t>gấp</a:t>
            </a:r>
            <a:r>
              <a:rPr lang="en-US" dirty="0"/>
              <a:t> 25 </a:t>
            </a:r>
            <a:r>
              <a:rPr lang="en-US" dirty="0" err="1"/>
              <a:t>lần</a:t>
            </a:r>
            <a:r>
              <a:rPr lang="en-US" dirty="0"/>
              <a:t> ng</a:t>
            </a:r>
            <a:r>
              <a:rPr lang="vi-VN" dirty="0"/>
              <a:t>ư</a:t>
            </a:r>
            <a:r>
              <a:rPr lang="en-US" dirty="0" err="1"/>
              <a:t>ời</a:t>
            </a:r>
            <a:r>
              <a:rPr lang="en-US" dirty="0"/>
              <a:t> </a:t>
            </a:r>
            <a:r>
              <a:rPr lang="en-US" dirty="0" err="1"/>
              <a:t>không</a:t>
            </a:r>
            <a:r>
              <a:rPr lang="en-US" dirty="0"/>
              <a:t> </a:t>
            </a:r>
            <a:r>
              <a:rPr lang="en-US" dirty="0" err="1"/>
              <a:t>dùng</a:t>
            </a:r>
            <a:r>
              <a:rPr lang="en-US" dirty="0"/>
              <a:t> chloramphenicol</a:t>
            </a:r>
          </a:p>
          <a:p>
            <a:pPr lvl="1"/>
            <a:r>
              <a:rPr lang="en-US" dirty="0" err="1"/>
              <a:t>Độc</a:t>
            </a:r>
            <a:r>
              <a:rPr lang="en-US" dirty="0"/>
              <a:t> DNA ty </a:t>
            </a:r>
            <a:r>
              <a:rPr lang="en-US" dirty="0" err="1"/>
              <a:t>thê</a:t>
            </a:r>
            <a:r>
              <a:rPr lang="en-US" dirty="0"/>
              <a:t>̉</a:t>
            </a:r>
          </a:p>
          <a:p>
            <a:pPr lvl="1"/>
            <a:r>
              <a:rPr lang="en-US" dirty="0" err="1"/>
              <a:t>Gây</a:t>
            </a:r>
            <a:r>
              <a:rPr lang="en-US" dirty="0"/>
              <a:t> </a:t>
            </a:r>
            <a:r>
              <a:rPr lang="en-US" dirty="0" err="1"/>
              <a:t>đáp</a:t>
            </a:r>
            <a:r>
              <a:rPr lang="en-US" dirty="0"/>
              <a:t> </a:t>
            </a:r>
            <a:r>
              <a:rPr lang="en-US" dirty="0" err="1"/>
              <a:t>ứng</a:t>
            </a:r>
            <a:r>
              <a:rPr lang="en-US" dirty="0"/>
              <a:t> </a:t>
            </a:r>
            <a:r>
              <a:rPr lang="en-US" dirty="0" err="1"/>
              <a:t>miễn</a:t>
            </a:r>
            <a:r>
              <a:rPr lang="en-US" dirty="0"/>
              <a:t> </a:t>
            </a:r>
            <a:r>
              <a:rPr lang="en-US" dirty="0" err="1"/>
              <a:t>dịch</a:t>
            </a:r>
            <a:r>
              <a:rPr lang="en-US" dirty="0"/>
              <a:t> </a:t>
            </a:r>
            <a:r>
              <a:rPr lang="en-US" dirty="0" err="1"/>
              <a:t>bất</a:t>
            </a:r>
            <a:r>
              <a:rPr lang="en-US" dirty="0"/>
              <a:t> </a:t>
            </a:r>
            <a:r>
              <a:rPr lang="en-US" dirty="0" err="1"/>
              <a:t>lợi</a:t>
            </a:r>
            <a:r>
              <a:rPr lang="en-US" dirty="0"/>
              <a:t> </a:t>
            </a:r>
            <a:r>
              <a:rPr lang="en-US" dirty="0" err="1"/>
              <a:t>gây</a:t>
            </a:r>
            <a:r>
              <a:rPr lang="en-US" dirty="0"/>
              <a:t> </a:t>
            </a:r>
            <a:r>
              <a:rPr lang="en-US" dirty="0" err="1"/>
              <a:t>ức</a:t>
            </a:r>
            <a:r>
              <a:rPr lang="en-US" dirty="0"/>
              <a:t> </a:t>
            </a:r>
            <a:r>
              <a:rPr lang="en-US" dirty="0" err="1"/>
              <a:t>chê</a:t>
            </a:r>
            <a:r>
              <a:rPr lang="en-US" dirty="0"/>
              <a:t>́ </a:t>
            </a:r>
            <a:r>
              <a:rPr lang="en-US" dirty="0" err="1"/>
              <a:t>tủy</a:t>
            </a:r>
            <a:endParaRPr lang="en-US" dirty="0"/>
          </a:p>
          <a:p>
            <a:pPr lvl="1"/>
            <a:r>
              <a:rPr lang="en-US" dirty="0" err="1"/>
              <a:t>Cơ</a:t>
            </a:r>
            <a:r>
              <a:rPr lang="en-US" dirty="0"/>
              <a:t> </a:t>
            </a:r>
            <a:r>
              <a:rPr lang="en-US" dirty="0" err="1"/>
              <a:t>địa</a:t>
            </a:r>
            <a:r>
              <a:rPr lang="en-US" dirty="0"/>
              <a:t> </a:t>
            </a:r>
            <a:r>
              <a:rPr lang="en-US" dirty="0" err="1"/>
              <a:t>nhạy</a:t>
            </a:r>
            <a:r>
              <a:rPr lang="en-US" dirty="0"/>
              <a:t> </a:t>
            </a:r>
            <a:r>
              <a:rPr lang="en-US" dirty="0" err="1"/>
              <a:t>cảm</a:t>
            </a:r>
            <a:r>
              <a:rPr lang="en-US" dirty="0"/>
              <a:t> qua </a:t>
            </a:r>
            <a:r>
              <a:rPr lang="en-US" dirty="0" err="1"/>
              <a:t>trung</a:t>
            </a:r>
            <a:r>
              <a:rPr lang="en-US" dirty="0"/>
              <a:t> gian nitroso-containing toxic </a:t>
            </a:r>
          </a:p>
          <a:p>
            <a:pPr marL="0" indent="0">
              <a:buNone/>
            </a:pPr>
            <a:r>
              <a:rPr lang="en-US" dirty="0"/>
              <a:t>-  Cimetidine: </a:t>
            </a:r>
            <a:r>
              <a:rPr lang="vi-VN" dirty="0"/>
              <a:t>ư</a:t>
            </a:r>
            <a:r>
              <a:rPr lang="en-US" dirty="0"/>
              <a:t>́c </a:t>
            </a:r>
            <a:r>
              <a:rPr lang="en-US" dirty="0" err="1"/>
              <a:t>chê</a:t>
            </a:r>
            <a:r>
              <a:rPr lang="en-US" dirty="0"/>
              <a:t>́ </a:t>
            </a:r>
            <a:r>
              <a:rPr lang="en-US" dirty="0" err="1"/>
              <a:t>trực</a:t>
            </a:r>
            <a:r>
              <a:rPr lang="en-US" dirty="0"/>
              <a:t> </a:t>
            </a:r>
            <a:r>
              <a:rPr lang="en-US" dirty="0" err="1"/>
              <a:t>tiếp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a:t>
            </a:r>
            <a:r>
              <a:rPr lang="en-US" dirty="0" err="1"/>
              <a:t>đầu</a:t>
            </a:r>
            <a:r>
              <a:rPr lang="en-US" dirty="0"/>
              <a:t> </a:t>
            </a:r>
            <a:r>
              <a:rPr lang="en-US" dirty="0" err="1"/>
              <a:t>dòng</a:t>
            </a: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974555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a:xfrm>
            <a:off x="1141414" y="0"/>
            <a:ext cx="9905998" cy="928468"/>
          </a:xfrm>
        </p:spPr>
        <p:txBody>
          <a:bodyPr/>
          <a:lstStyle/>
          <a:p>
            <a:r>
              <a:rPr lang="en-US" dirty="0"/>
              <a:t>V- SINH BỆNH HỌC</a:t>
            </a:r>
          </a:p>
        </p:txBody>
      </p:sp>
      <p:pic>
        <p:nvPicPr>
          <p:cNvPr id="5" name="Chỗ dành sẵn cho Nội dung 4">
            <a:extLst>
              <a:ext uri="{FF2B5EF4-FFF2-40B4-BE49-F238E27FC236}">
                <a16:creationId xmlns:a16="http://schemas.microsoft.com/office/drawing/2014/main" xmlns="" id="{1D5B1BD0-1DF1-434C-9560-BEFA27D2A1E8}"/>
              </a:ext>
            </a:extLst>
          </p:cNvPr>
          <p:cNvPicPr>
            <a:picLocks noGrp="1" noChangeAspect="1"/>
          </p:cNvPicPr>
          <p:nvPr>
            <p:ph idx="1"/>
          </p:nvPr>
        </p:nvPicPr>
        <p:blipFill>
          <a:blip r:embed="rId2"/>
          <a:stretch>
            <a:fillRect/>
          </a:stretch>
        </p:blipFill>
        <p:spPr>
          <a:xfrm>
            <a:off x="1938339" y="730177"/>
            <a:ext cx="7810572" cy="5988238"/>
          </a:xfrm>
        </p:spPr>
      </p:pic>
    </p:spTree>
    <p:extLst>
      <p:ext uri="{BB962C8B-B14F-4D97-AF65-F5344CB8AC3E}">
        <p14:creationId xmlns:p14="http://schemas.microsoft.com/office/powerpoint/2010/main" val="3831757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p:txBody>
          <a:bodyPr/>
          <a:lstStyle/>
          <a:p>
            <a:pPr marL="0" indent="0">
              <a:buNone/>
            </a:pPr>
            <a:r>
              <a:rPr lang="en-US" dirty="0"/>
              <a:t>4. </a:t>
            </a:r>
            <a:r>
              <a:rPr lang="en-US" dirty="0" err="1"/>
              <a:t>Độc</a:t>
            </a:r>
            <a:r>
              <a:rPr lang="en-US" dirty="0"/>
              <a:t> </a:t>
            </a:r>
            <a:r>
              <a:rPr lang="en-US" dirty="0" err="1"/>
              <a:t>chất</a:t>
            </a:r>
            <a:endParaRPr lang="en-US" dirty="0"/>
          </a:p>
          <a:p>
            <a:pPr>
              <a:buFontTx/>
              <a:buChar char="-"/>
            </a:pPr>
            <a:r>
              <a:rPr lang="en-US" dirty="0"/>
              <a:t>Benzene</a:t>
            </a:r>
          </a:p>
          <a:p>
            <a:pPr>
              <a:buFontTx/>
              <a:buChar char="-"/>
            </a:pPr>
            <a:r>
              <a:rPr lang="en-US" dirty="0"/>
              <a:t>Organochlorine, organophosphate pesticide compounds: DDT (dichlorodiphenyltrichloroethane), lindane, chlordane</a:t>
            </a:r>
          </a:p>
          <a:p>
            <a:pPr>
              <a:buFontTx/>
              <a:buChar char="-"/>
            </a:pPr>
            <a:r>
              <a:rPr lang="en-US" dirty="0"/>
              <a:t>Trinitrotoluene (TNT)</a:t>
            </a:r>
          </a:p>
          <a:p>
            <a:pPr marL="0" indent="0">
              <a:buNone/>
            </a:pPr>
            <a:r>
              <a:rPr lang="en-US" dirty="0"/>
              <a:t>…</a:t>
            </a:r>
          </a:p>
        </p:txBody>
      </p:sp>
    </p:spTree>
    <p:extLst>
      <p:ext uri="{BB962C8B-B14F-4D97-AF65-F5344CB8AC3E}">
        <p14:creationId xmlns:p14="http://schemas.microsoft.com/office/powerpoint/2010/main" val="3312366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p:txBody>
          <a:bodyPr>
            <a:normAutofit fontScale="92500" lnSpcReduction="20000"/>
          </a:bodyPr>
          <a:lstStyle/>
          <a:p>
            <a:pPr marL="0" indent="0">
              <a:buNone/>
            </a:pPr>
            <a:r>
              <a:rPr lang="en-US" dirty="0"/>
              <a:t>5. Virus: </a:t>
            </a:r>
            <a:r>
              <a:rPr lang="en-US" dirty="0">
                <a:solidFill>
                  <a:srgbClr val="FF0000"/>
                </a:solidFill>
              </a:rPr>
              <a:t>Non-A, -B, -C, -D, -E, -G Hepatitis Virus, </a:t>
            </a:r>
            <a:r>
              <a:rPr lang="en-US" dirty="0"/>
              <a:t>4 -12 </a:t>
            </a:r>
            <a:r>
              <a:rPr lang="en-US" dirty="0" err="1"/>
              <a:t>tuần</a:t>
            </a:r>
            <a:r>
              <a:rPr lang="en-US" dirty="0"/>
              <a:t> (~ 10% </a:t>
            </a:r>
            <a:r>
              <a:rPr lang="en-US" dirty="0" err="1"/>
              <a:t>sau</a:t>
            </a:r>
            <a:r>
              <a:rPr lang="en-US" dirty="0"/>
              <a:t> 1 </a:t>
            </a:r>
            <a:r>
              <a:rPr lang="en-US" dirty="0" err="1"/>
              <a:t>năm</a:t>
            </a:r>
            <a:r>
              <a:rPr lang="en-US" dirty="0"/>
              <a:t>) </a:t>
            </a:r>
            <a:r>
              <a:rPr lang="en-US" dirty="0" err="1"/>
              <a:t>sau</a:t>
            </a:r>
            <a:r>
              <a:rPr lang="en-US" dirty="0"/>
              <a:t> </a:t>
            </a:r>
            <a:r>
              <a:rPr lang="en-US" dirty="0" err="1"/>
              <a:t>khi</a:t>
            </a:r>
            <a:r>
              <a:rPr lang="en-US" dirty="0"/>
              <a:t> </a:t>
            </a:r>
            <a:r>
              <a:rPr lang="en-US" dirty="0" err="1"/>
              <a:t>viêm</a:t>
            </a:r>
            <a:r>
              <a:rPr lang="en-US" dirty="0"/>
              <a:t> </a:t>
            </a:r>
            <a:r>
              <a:rPr lang="en-US" dirty="0" err="1"/>
              <a:t>gan</a:t>
            </a:r>
            <a:r>
              <a:rPr lang="en-US" dirty="0"/>
              <a:t> </a:t>
            </a:r>
            <a:r>
              <a:rPr lang="en-US" dirty="0" err="1"/>
              <a:t>hồi</a:t>
            </a:r>
            <a:r>
              <a:rPr lang="en-US" dirty="0"/>
              <a:t> </a:t>
            </a:r>
            <a:r>
              <a:rPr lang="en-US" dirty="0" err="1"/>
              <a:t>phục</a:t>
            </a:r>
            <a:r>
              <a:rPr lang="en-US" dirty="0"/>
              <a:t> </a:t>
            </a:r>
            <a:r>
              <a:rPr lang="en-US" dirty="0" err="1"/>
              <a:t>hoặc</a:t>
            </a:r>
            <a:r>
              <a:rPr lang="en-US" dirty="0"/>
              <a:t> có </a:t>
            </a:r>
            <a:r>
              <a:rPr lang="en-US" dirty="0" err="1"/>
              <a:t>cải</a:t>
            </a:r>
            <a:r>
              <a:rPr lang="en-US" dirty="0"/>
              <a:t> </a:t>
            </a:r>
            <a:r>
              <a:rPr lang="en-US" dirty="0" err="1"/>
              <a:t>thiện</a:t>
            </a:r>
            <a:endParaRPr lang="en-US" dirty="0"/>
          </a:p>
          <a:p>
            <a:pPr>
              <a:buFontTx/>
              <a:buChar char="-"/>
            </a:pPr>
            <a:r>
              <a:rPr lang="en-US" dirty="0" err="1"/>
              <a:t>Thường</a:t>
            </a:r>
            <a:r>
              <a:rPr lang="en-US" dirty="0"/>
              <a:t> </a:t>
            </a:r>
            <a:r>
              <a:rPr lang="en-US" dirty="0" err="1"/>
              <a:t>bệnh</a:t>
            </a:r>
            <a:r>
              <a:rPr lang="en-US" dirty="0"/>
              <a:t> </a:t>
            </a:r>
            <a:r>
              <a:rPr lang="en-US" dirty="0" err="1"/>
              <a:t>nhân</a:t>
            </a:r>
            <a:r>
              <a:rPr lang="en-US" dirty="0"/>
              <a:t> </a:t>
            </a:r>
            <a:r>
              <a:rPr lang="en-US" dirty="0" err="1"/>
              <a:t>tre</a:t>
            </a:r>
            <a:r>
              <a:rPr lang="en-US" dirty="0"/>
              <a:t>̉ (18 – 20 </a:t>
            </a:r>
            <a:r>
              <a:rPr lang="en-US" dirty="0" err="1"/>
              <a:t>tuổi</a:t>
            </a:r>
            <a:r>
              <a:rPr lang="en-US" dirty="0"/>
              <a:t>), 2/3 là </a:t>
            </a:r>
            <a:r>
              <a:rPr lang="en-US" dirty="0" err="1"/>
              <a:t>nam</a:t>
            </a:r>
            <a:r>
              <a:rPr lang="en-US" dirty="0"/>
              <a:t>, </a:t>
            </a:r>
            <a:r>
              <a:rPr lang="en-US" dirty="0" err="1"/>
              <a:t>thời</a:t>
            </a:r>
            <a:r>
              <a:rPr lang="en-US" dirty="0"/>
              <a:t> </a:t>
            </a:r>
            <a:r>
              <a:rPr lang="en-US" dirty="0" err="1"/>
              <a:t>gian</a:t>
            </a:r>
            <a:r>
              <a:rPr lang="en-US" dirty="0"/>
              <a:t> </a:t>
            </a:r>
            <a:r>
              <a:rPr lang="en-US" dirty="0" err="1"/>
              <a:t>sống</a:t>
            </a:r>
            <a:r>
              <a:rPr lang="en-US" dirty="0"/>
              <a:t> </a:t>
            </a:r>
            <a:r>
              <a:rPr lang="en-US" dirty="0" err="1"/>
              <a:t>trung</a:t>
            </a:r>
            <a:r>
              <a:rPr lang="en-US" dirty="0"/>
              <a:t> </a:t>
            </a:r>
            <a:r>
              <a:rPr lang="en-US" dirty="0" err="1"/>
              <a:t>bình</a:t>
            </a:r>
            <a:r>
              <a:rPr lang="en-US" dirty="0"/>
              <a:t> </a:t>
            </a:r>
            <a:r>
              <a:rPr lang="en-US" dirty="0" err="1"/>
              <a:t>ngắn</a:t>
            </a:r>
            <a:r>
              <a:rPr lang="en-US" dirty="0"/>
              <a:t> (~10 </a:t>
            </a:r>
            <a:r>
              <a:rPr lang="en-US" dirty="0" err="1"/>
              <a:t>tuần</a:t>
            </a:r>
            <a:r>
              <a:rPr lang="en-US" dirty="0"/>
              <a:t>)</a:t>
            </a:r>
          </a:p>
          <a:p>
            <a:pPr>
              <a:buFontTx/>
              <a:buChar char="-"/>
            </a:pPr>
            <a:r>
              <a:rPr lang="en-US" dirty="0">
                <a:solidFill>
                  <a:srgbClr val="FF0000"/>
                </a:solidFill>
              </a:rPr>
              <a:t>parvovirus B19</a:t>
            </a:r>
          </a:p>
          <a:p>
            <a:pPr>
              <a:buFontTx/>
              <a:buChar char="-"/>
            </a:pPr>
            <a:r>
              <a:rPr lang="en-US" dirty="0">
                <a:solidFill>
                  <a:srgbClr val="FF0000"/>
                </a:solidFill>
              </a:rPr>
              <a:t>Epstein-Barr virus: </a:t>
            </a:r>
            <a:r>
              <a:rPr lang="en-US" dirty="0"/>
              <a:t>4 – 6 </a:t>
            </a:r>
            <a:r>
              <a:rPr lang="en-US" dirty="0" err="1"/>
              <a:t>tuần</a:t>
            </a:r>
            <a:r>
              <a:rPr lang="en-US" dirty="0"/>
              <a:t> </a:t>
            </a:r>
            <a:r>
              <a:rPr lang="en-US" dirty="0" err="1"/>
              <a:t>sau</a:t>
            </a:r>
            <a:r>
              <a:rPr lang="en-US" dirty="0"/>
              <a:t> </a:t>
            </a:r>
            <a:r>
              <a:rPr lang="en-US" dirty="0" err="1"/>
              <a:t>nhiễm</a:t>
            </a:r>
            <a:endParaRPr lang="en-US" dirty="0"/>
          </a:p>
          <a:p>
            <a:pPr>
              <a:buFontTx/>
              <a:buChar char="-"/>
            </a:pPr>
            <a:r>
              <a:rPr lang="en-US" dirty="0">
                <a:solidFill>
                  <a:srgbClr val="FF0000"/>
                </a:solidFill>
              </a:rPr>
              <a:t>Virus </a:t>
            </a:r>
            <a:r>
              <a:rPr lang="en-US" dirty="0" err="1">
                <a:solidFill>
                  <a:srgbClr val="FF0000"/>
                </a:solidFill>
              </a:rPr>
              <a:t>khác</a:t>
            </a:r>
            <a:r>
              <a:rPr lang="en-US" dirty="0"/>
              <a:t>: HIV (do virus </a:t>
            </a:r>
            <a:r>
              <a:rPr lang="en-US" dirty="0" err="1"/>
              <a:t>hoặc</a:t>
            </a:r>
            <a:r>
              <a:rPr lang="en-US" dirty="0"/>
              <a:t> do </a:t>
            </a:r>
            <a:r>
              <a:rPr lang="en-US" dirty="0" err="1"/>
              <a:t>thuốc</a:t>
            </a:r>
            <a:r>
              <a:rPr lang="en-US" dirty="0"/>
              <a:t> </a:t>
            </a:r>
            <a:r>
              <a:rPr lang="en-US" dirty="0" err="1"/>
              <a:t>điều</a:t>
            </a:r>
            <a:r>
              <a:rPr lang="en-US" dirty="0"/>
              <a:t> trị); Human herpes virus HHV-6, CMV…</a:t>
            </a:r>
          </a:p>
          <a:p>
            <a:pPr>
              <a:buFontTx/>
              <a:buChar char="-"/>
            </a:pPr>
            <a:endParaRPr lang="en-US" dirty="0"/>
          </a:p>
          <a:p>
            <a:pPr>
              <a:buFontTx/>
              <a:buChar char="-"/>
            </a:pPr>
            <a:endParaRPr lang="en-US" dirty="0"/>
          </a:p>
          <a:p>
            <a:pPr>
              <a:buFontTx/>
              <a:buChar char="-"/>
            </a:pPr>
            <a:endParaRPr lang="en-US" dirty="0"/>
          </a:p>
          <a:p>
            <a:pPr marL="0" indent="0">
              <a:buNone/>
            </a:pPr>
            <a:endParaRPr lang="en-US" dirty="0">
              <a:solidFill>
                <a:srgbClr val="FF0000"/>
              </a:solidFill>
            </a:endParaRPr>
          </a:p>
        </p:txBody>
      </p:sp>
    </p:spTree>
    <p:extLst>
      <p:ext uri="{BB962C8B-B14F-4D97-AF65-F5344CB8AC3E}">
        <p14:creationId xmlns:p14="http://schemas.microsoft.com/office/powerpoint/2010/main" val="541904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a:xfrm>
            <a:off x="1143001" y="98243"/>
            <a:ext cx="9905998" cy="448282"/>
          </a:xfrm>
        </p:spPr>
        <p:txBody>
          <a:bodyPr>
            <a:normAutofit fontScale="90000"/>
          </a:bodyPr>
          <a:lstStyle/>
          <a:p>
            <a:r>
              <a:rPr lang="en-US" dirty="0"/>
              <a:t>V- SINH BỆNH HỌC</a:t>
            </a:r>
          </a:p>
        </p:txBody>
      </p:sp>
      <p:pic>
        <p:nvPicPr>
          <p:cNvPr id="4" name="Content Placeholder 3">
            <a:extLst>
              <a:ext uri="{FF2B5EF4-FFF2-40B4-BE49-F238E27FC236}">
                <a16:creationId xmlns:a16="http://schemas.microsoft.com/office/drawing/2014/main" xmlns="" id="{1502BD5B-0D2F-4852-B2A2-5A987950D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9055" y="98243"/>
            <a:ext cx="6207891" cy="6661513"/>
          </a:xfrm>
        </p:spPr>
      </p:pic>
      <p:sp>
        <p:nvSpPr>
          <p:cNvPr id="5" name="Hình chữ nhật 4">
            <a:extLst>
              <a:ext uri="{FF2B5EF4-FFF2-40B4-BE49-F238E27FC236}">
                <a16:creationId xmlns:a16="http://schemas.microsoft.com/office/drawing/2014/main" xmlns="" id="{FC9A573E-9B36-42A1-A870-0AC70877AC0D}"/>
              </a:ext>
            </a:extLst>
          </p:cNvPr>
          <p:cNvSpPr/>
          <p:nvPr/>
        </p:nvSpPr>
        <p:spPr>
          <a:xfrm>
            <a:off x="5289452" y="5527964"/>
            <a:ext cx="5863457" cy="554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552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ỗ dành sẵn cho Nội dung 4">
            <a:extLst>
              <a:ext uri="{FF2B5EF4-FFF2-40B4-BE49-F238E27FC236}">
                <a16:creationId xmlns:a16="http://schemas.microsoft.com/office/drawing/2014/main" xmlns="" id="{7139A3A3-0669-4456-8300-4BAC7825CA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9070" y="64306"/>
            <a:ext cx="8077221" cy="6501831"/>
          </a:xfrm>
        </p:spPr>
      </p:pic>
      <p:sp>
        <p:nvSpPr>
          <p:cNvPr id="6" name="Hộp Văn bản 5">
            <a:extLst>
              <a:ext uri="{FF2B5EF4-FFF2-40B4-BE49-F238E27FC236}">
                <a16:creationId xmlns:a16="http://schemas.microsoft.com/office/drawing/2014/main" xmlns="" id="{EF15C005-81C7-4650-9F15-5E14BE277389}"/>
              </a:ext>
            </a:extLst>
          </p:cNvPr>
          <p:cNvSpPr txBox="1"/>
          <p:nvPr/>
        </p:nvSpPr>
        <p:spPr>
          <a:xfrm>
            <a:off x="798286" y="189020"/>
            <a:ext cx="3005159" cy="1569660"/>
          </a:xfrm>
          <a:prstGeom prst="rect">
            <a:avLst/>
          </a:prstGeom>
          <a:noFill/>
        </p:spPr>
        <p:txBody>
          <a:bodyPr wrap="square" rtlCol="0">
            <a:spAutoFit/>
          </a:bodyPr>
          <a:lstStyle/>
          <a:p>
            <a:r>
              <a:rPr lang="en-US" sz="2400" b="1" dirty="0"/>
              <a:t>HEPATITIS ASSOCIATED APLASTIC ANEMIA (HAAA</a:t>
            </a:r>
            <a:r>
              <a:rPr lang="en-US" b="1" dirty="0"/>
              <a:t>)</a:t>
            </a:r>
          </a:p>
        </p:txBody>
      </p:sp>
      <p:sp>
        <p:nvSpPr>
          <p:cNvPr id="7" name="Hình chữ nhật 6">
            <a:extLst>
              <a:ext uri="{FF2B5EF4-FFF2-40B4-BE49-F238E27FC236}">
                <a16:creationId xmlns:a16="http://schemas.microsoft.com/office/drawing/2014/main" xmlns="" id="{724E6B4C-CF31-44DB-8B51-83467ED4C1B1}"/>
              </a:ext>
            </a:extLst>
          </p:cNvPr>
          <p:cNvSpPr/>
          <p:nvPr/>
        </p:nvSpPr>
        <p:spPr>
          <a:xfrm>
            <a:off x="7758545" y="900545"/>
            <a:ext cx="3532910" cy="2770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xmlns="" id="{450A894B-B212-4D7C-A17E-AAA621A100AF}"/>
              </a:ext>
            </a:extLst>
          </p:cNvPr>
          <p:cNvSpPr/>
          <p:nvPr/>
        </p:nvSpPr>
        <p:spPr>
          <a:xfrm>
            <a:off x="4211782" y="2673927"/>
            <a:ext cx="7079673" cy="498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xmlns="" id="{92A840D8-290C-4A56-8762-92C8A5067213}"/>
              </a:ext>
            </a:extLst>
          </p:cNvPr>
          <p:cNvSpPr/>
          <p:nvPr/>
        </p:nvSpPr>
        <p:spPr>
          <a:xfrm>
            <a:off x="5597236" y="4059382"/>
            <a:ext cx="2770909" cy="2216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0650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BEEE7932-2CFD-4026-89F5-D43C81D7104E}"/>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F664A2CF-101D-409E-82ED-1627BA4E0976}"/>
              </a:ext>
            </a:extLst>
          </p:cNvPr>
          <p:cNvSpPr>
            <a:spLocks noGrp="1"/>
          </p:cNvSpPr>
          <p:nvPr>
            <p:ph idx="1"/>
          </p:nvPr>
        </p:nvSpPr>
        <p:spPr/>
        <p:txBody>
          <a:bodyPr>
            <a:normAutofit fontScale="77500" lnSpcReduction="20000"/>
          </a:bodyPr>
          <a:lstStyle/>
          <a:p>
            <a:pPr marL="0" indent="0">
              <a:buNone/>
            </a:pPr>
            <a:r>
              <a:rPr lang="en-US" dirty="0"/>
              <a:t>6. </a:t>
            </a:r>
            <a:r>
              <a:rPr lang="en-US" dirty="0" err="1"/>
              <a:t>Bệnh</a:t>
            </a:r>
            <a:r>
              <a:rPr lang="en-US" dirty="0"/>
              <a:t> </a:t>
            </a:r>
            <a:r>
              <a:rPr lang="en-US" dirty="0" err="1"/>
              <a:t>ly</a:t>
            </a:r>
            <a:r>
              <a:rPr lang="en-US" dirty="0"/>
              <a:t>́ </a:t>
            </a:r>
            <a:r>
              <a:rPr lang="en-US" dirty="0" err="1"/>
              <a:t>tư</a:t>
            </a:r>
            <a:r>
              <a:rPr lang="en-US" dirty="0"/>
              <a:t>̣ </a:t>
            </a:r>
            <a:r>
              <a:rPr lang="en-US" dirty="0" err="1"/>
              <a:t>miễn</a:t>
            </a:r>
            <a:endParaRPr lang="en-US" dirty="0"/>
          </a:p>
          <a:p>
            <a:pPr>
              <a:buFontTx/>
              <a:buChar char="-"/>
            </a:pPr>
            <a:r>
              <a:rPr lang="en-US" dirty="0" err="1">
                <a:solidFill>
                  <a:srgbClr val="FF0000"/>
                </a:solidFill>
              </a:rPr>
              <a:t>Viêm</a:t>
            </a:r>
            <a:r>
              <a:rPr lang="en-US" dirty="0">
                <a:solidFill>
                  <a:srgbClr val="FF0000"/>
                </a:solidFill>
              </a:rPr>
              <a:t> </a:t>
            </a:r>
            <a:r>
              <a:rPr lang="en-US" dirty="0" err="1">
                <a:solidFill>
                  <a:srgbClr val="FF0000"/>
                </a:solidFill>
              </a:rPr>
              <a:t>đa</a:t>
            </a:r>
            <a:r>
              <a:rPr lang="en-US" dirty="0">
                <a:solidFill>
                  <a:srgbClr val="FF0000"/>
                </a:solidFill>
              </a:rPr>
              <a:t> </a:t>
            </a:r>
            <a:r>
              <a:rPr lang="en-US" dirty="0" err="1">
                <a:solidFill>
                  <a:srgbClr val="FF0000"/>
                </a:solidFill>
              </a:rPr>
              <a:t>khớp</a:t>
            </a:r>
            <a:r>
              <a:rPr lang="en-US" dirty="0">
                <a:solidFill>
                  <a:srgbClr val="FF0000"/>
                </a:solidFill>
              </a:rPr>
              <a:t> </a:t>
            </a:r>
            <a:r>
              <a:rPr lang="en-US" dirty="0" err="1">
                <a:solidFill>
                  <a:srgbClr val="FF0000"/>
                </a:solidFill>
              </a:rPr>
              <a:t>dạng</a:t>
            </a:r>
            <a:r>
              <a:rPr lang="en-US" dirty="0">
                <a:solidFill>
                  <a:srgbClr val="FF0000"/>
                </a:solidFill>
              </a:rPr>
              <a:t> </a:t>
            </a:r>
            <a:r>
              <a:rPr lang="en-US" dirty="0" err="1">
                <a:solidFill>
                  <a:srgbClr val="FF0000"/>
                </a:solidFill>
              </a:rPr>
              <a:t>thấp</a:t>
            </a:r>
            <a:r>
              <a:rPr lang="en-US" dirty="0"/>
              <a:t>: </a:t>
            </a:r>
            <a:r>
              <a:rPr lang="en-US" dirty="0" err="1"/>
              <a:t>nguy</a:t>
            </a:r>
            <a:r>
              <a:rPr lang="en-US" dirty="0"/>
              <a:t> c</a:t>
            </a:r>
            <a:r>
              <a:rPr lang="vi-VN" dirty="0"/>
              <a:t>ơ</a:t>
            </a:r>
            <a:r>
              <a:rPr lang="en-US" dirty="0"/>
              <a:t> </a:t>
            </a:r>
            <a:r>
              <a:rPr lang="en-US" dirty="0" err="1"/>
              <a:t>tăng</a:t>
            </a:r>
            <a:r>
              <a:rPr lang="en-US" dirty="0"/>
              <a:t> </a:t>
            </a:r>
            <a:r>
              <a:rPr lang="en-US" dirty="0" err="1"/>
              <a:t>gấp</a:t>
            </a:r>
            <a:r>
              <a:rPr lang="en-US" dirty="0"/>
              <a:t> 7 </a:t>
            </a:r>
            <a:r>
              <a:rPr lang="en-US" dirty="0" err="1"/>
              <a:t>lần</a:t>
            </a:r>
            <a:r>
              <a:rPr lang="en-US" dirty="0"/>
              <a:t>, </a:t>
            </a:r>
            <a:r>
              <a:rPr lang="en-US" dirty="0" err="1"/>
              <a:t>nguy</a:t>
            </a:r>
            <a:r>
              <a:rPr lang="en-US" dirty="0"/>
              <a:t> </a:t>
            </a:r>
            <a:r>
              <a:rPr lang="en-US" dirty="0" err="1"/>
              <a:t>cơ</a:t>
            </a:r>
            <a:r>
              <a:rPr lang="en-US" dirty="0"/>
              <a:t> AA </a:t>
            </a:r>
            <a:r>
              <a:rPr lang="en-US" dirty="0" err="1"/>
              <a:t>trực</a:t>
            </a:r>
            <a:r>
              <a:rPr lang="en-US" dirty="0"/>
              <a:t> </a:t>
            </a:r>
            <a:r>
              <a:rPr lang="en-US" dirty="0" err="1"/>
              <a:t>tiếp</a:t>
            </a:r>
            <a:r>
              <a:rPr lang="en-US" dirty="0"/>
              <a:t> do </a:t>
            </a:r>
            <a:r>
              <a:rPr lang="en-US" dirty="0" err="1"/>
              <a:t>bệnh</a:t>
            </a:r>
            <a:r>
              <a:rPr lang="en-US" dirty="0"/>
              <a:t> </a:t>
            </a:r>
            <a:r>
              <a:rPr lang="en-US" dirty="0" err="1"/>
              <a:t>hoặc</a:t>
            </a:r>
            <a:r>
              <a:rPr lang="en-US" dirty="0"/>
              <a:t> do </a:t>
            </a:r>
            <a:r>
              <a:rPr lang="en-US" dirty="0" err="1"/>
              <a:t>điều</a:t>
            </a:r>
            <a:r>
              <a:rPr lang="en-US" dirty="0"/>
              <a:t> trị (gold salts, d-penicillamine, and nonsteroidal </a:t>
            </a:r>
            <a:r>
              <a:rPr lang="en-US" dirty="0" err="1"/>
              <a:t>antiinflammatory</a:t>
            </a:r>
            <a:r>
              <a:rPr lang="en-US" dirty="0"/>
              <a:t> agents)</a:t>
            </a:r>
          </a:p>
          <a:p>
            <a:pPr>
              <a:buFontTx/>
              <a:buChar char="-"/>
            </a:pPr>
            <a:r>
              <a:rPr lang="en-US" dirty="0">
                <a:solidFill>
                  <a:srgbClr val="FF0000"/>
                </a:solidFill>
              </a:rPr>
              <a:t>Lupus ban </a:t>
            </a:r>
            <a:r>
              <a:rPr lang="en-US" dirty="0" err="1">
                <a:solidFill>
                  <a:srgbClr val="FF0000"/>
                </a:solidFill>
              </a:rPr>
              <a:t>đo</a:t>
            </a:r>
            <a:r>
              <a:rPr lang="en-US" dirty="0">
                <a:solidFill>
                  <a:srgbClr val="FF0000"/>
                </a:solidFill>
              </a:rPr>
              <a:t>̉</a:t>
            </a:r>
            <a:r>
              <a:rPr lang="en-US" dirty="0"/>
              <a:t>: </a:t>
            </a:r>
            <a:r>
              <a:rPr lang="en-US" dirty="0" err="1"/>
              <a:t>kháng</a:t>
            </a:r>
            <a:r>
              <a:rPr lang="en-US" dirty="0"/>
              <a:t> </a:t>
            </a:r>
            <a:r>
              <a:rPr lang="en-US" dirty="0" err="1"/>
              <a:t>thê</a:t>
            </a:r>
            <a:r>
              <a:rPr lang="en-US" dirty="0"/>
              <a:t>̉ </a:t>
            </a:r>
            <a:r>
              <a:rPr lang="en-US" dirty="0" err="1"/>
              <a:t>hoặc</a:t>
            </a:r>
            <a:r>
              <a:rPr lang="en-US" dirty="0"/>
              <a:t> </a:t>
            </a:r>
            <a:r>
              <a:rPr lang="en-US" dirty="0" err="1"/>
              <a:t>các</a:t>
            </a:r>
            <a:r>
              <a:rPr lang="en-US" dirty="0"/>
              <a:t> </a:t>
            </a:r>
            <a:r>
              <a:rPr lang="en-US" dirty="0" err="1"/>
              <a:t>yếu</a:t>
            </a:r>
            <a:r>
              <a:rPr lang="en-US" dirty="0"/>
              <a:t> </a:t>
            </a:r>
            <a:r>
              <a:rPr lang="en-US" dirty="0" err="1"/>
              <a:t>tô</a:t>
            </a:r>
            <a:r>
              <a:rPr lang="en-US" dirty="0"/>
              <a:t>́ </a:t>
            </a:r>
            <a:r>
              <a:rPr lang="en-US" dirty="0" err="1"/>
              <a:t>ức</a:t>
            </a:r>
            <a:r>
              <a:rPr lang="en-US" dirty="0"/>
              <a:t> </a:t>
            </a:r>
            <a:r>
              <a:rPr lang="en-US" dirty="0" err="1"/>
              <a:t>chê</a:t>
            </a:r>
            <a:r>
              <a:rPr lang="en-US" dirty="0"/>
              <a:t>́ </a:t>
            </a:r>
            <a:r>
              <a:rPr lang="en-US" dirty="0" err="1"/>
              <a:t>tấn</a:t>
            </a:r>
            <a:r>
              <a:rPr lang="en-US" dirty="0"/>
              <a:t> </a:t>
            </a:r>
            <a:r>
              <a:rPr lang="en-US" dirty="0" err="1"/>
              <a:t>công</a:t>
            </a:r>
            <a:r>
              <a:rPr lang="en-US" dirty="0"/>
              <a:t> </a:t>
            </a:r>
            <a:r>
              <a:rPr lang="en-US" dirty="0" err="1"/>
              <a:t>trực</a:t>
            </a:r>
            <a:r>
              <a:rPr lang="en-US" dirty="0"/>
              <a:t> </a:t>
            </a:r>
            <a:r>
              <a:rPr lang="en-US" dirty="0" err="1"/>
              <a:t>tiếp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endParaRPr lang="en-US" dirty="0"/>
          </a:p>
          <a:p>
            <a:pPr>
              <a:buFontTx/>
              <a:buChar char="-"/>
            </a:pPr>
            <a:r>
              <a:rPr lang="en-US" dirty="0">
                <a:solidFill>
                  <a:srgbClr val="FF0000"/>
                </a:solidFill>
              </a:rPr>
              <a:t>Eosinophilic fasciitis</a:t>
            </a:r>
            <a:r>
              <a:rPr lang="en-US" dirty="0"/>
              <a:t>: </a:t>
            </a:r>
            <a:r>
              <a:rPr lang="en-US" dirty="0" err="1"/>
              <a:t>th</a:t>
            </a:r>
            <a:r>
              <a:rPr lang="vi-VN" dirty="0"/>
              <a:t>ư</a:t>
            </a:r>
            <a:r>
              <a:rPr lang="en-US" dirty="0" err="1"/>
              <a:t>ờng</a:t>
            </a:r>
            <a:r>
              <a:rPr lang="en-US" dirty="0"/>
              <a:t> </a:t>
            </a:r>
            <a:r>
              <a:rPr lang="en-US" dirty="0" err="1"/>
              <a:t>không</a:t>
            </a:r>
            <a:r>
              <a:rPr lang="en-US" dirty="0"/>
              <a:t> </a:t>
            </a:r>
            <a:r>
              <a:rPr lang="en-US" dirty="0" err="1"/>
              <a:t>đáp</a:t>
            </a:r>
            <a:r>
              <a:rPr lang="en-US" dirty="0"/>
              <a:t> </a:t>
            </a:r>
            <a:r>
              <a:rPr lang="en-US" dirty="0" err="1"/>
              <a:t>ứng</a:t>
            </a:r>
            <a:r>
              <a:rPr lang="en-US" dirty="0"/>
              <a:t> </a:t>
            </a:r>
            <a:r>
              <a:rPr lang="en-US" dirty="0" err="1"/>
              <a:t>điều</a:t>
            </a:r>
            <a:r>
              <a:rPr lang="en-US" dirty="0"/>
              <a:t> trị, c</a:t>
            </a:r>
            <a:r>
              <a:rPr lang="vi-VN" dirty="0"/>
              <a:t>ơ</a:t>
            </a:r>
            <a:r>
              <a:rPr lang="en-US" dirty="0"/>
              <a:t> </a:t>
            </a:r>
            <a:r>
              <a:rPr lang="en-US" dirty="0" err="1"/>
              <a:t>chê</a:t>
            </a:r>
            <a:r>
              <a:rPr lang="en-US" dirty="0"/>
              <a:t>́ </a:t>
            </a:r>
            <a:r>
              <a:rPr lang="en-US" dirty="0" err="1"/>
              <a:t>gây</a:t>
            </a:r>
            <a:r>
              <a:rPr lang="en-US" dirty="0"/>
              <a:t> </a:t>
            </a:r>
            <a:r>
              <a:rPr lang="en-US" dirty="0" err="1"/>
              <a:t>bệnh</a:t>
            </a:r>
            <a:r>
              <a:rPr lang="en-US" dirty="0"/>
              <a:t> có </a:t>
            </a:r>
            <a:r>
              <a:rPr lang="en-US" dirty="0" err="1"/>
              <a:t>thê</a:t>
            </a:r>
            <a:r>
              <a:rPr lang="en-US" dirty="0"/>
              <a:t>̉ qua </a:t>
            </a:r>
            <a:r>
              <a:rPr lang="en-US" dirty="0" err="1"/>
              <a:t>trung</a:t>
            </a:r>
            <a:r>
              <a:rPr lang="en-US" dirty="0"/>
              <a:t> </a:t>
            </a:r>
            <a:r>
              <a:rPr lang="en-US" dirty="0" err="1"/>
              <a:t>gian</a:t>
            </a:r>
            <a:r>
              <a:rPr lang="en-US" dirty="0"/>
              <a:t> </a:t>
            </a:r>
            <a:r>
              <a:rPr lang="en-US" dirty="0" err="1"/>
              <a:t>kháng</a:t>
            </a:r>
            <a:r>
              <a:rPr lang="en-US" dirty="0"/>
              <a:t> </a:t>
            </a:r>
            <a:r>
              <a:rPr lang="en-US" dirty="0" err="1"/>
              <a:t>thê</a:t>
            </a:r>
            <a:r>
              <a:rPr lang="en-US" dirty="0"/>
              <a:t>̉</a:t>
            </a:r>
          </a:p>
          <a:p>
            <a:pPr>
              <a:buFontTx/>
              <a:buChar char="-"/>
            </a:pPr>
            <a:r>
              <a:rPr lang="en-US" dirty="0" err="1">
                <a:solidFill>
                  <a:srgbClr val="FF0000"/>
                </a:solidFill>
              </a:rPr>
              <a:t>Bệnh</a:t>
            </a:r>
            <a:r>
              <a:rPr lang="en-US" dirty="0">
                <a:solidFill>
                  <a:srgbClr val="FF0000"/>
                </a:solidFill>
              </a:rPr>
              <a:t> </a:t>
            </a:r>
            <a:r>
              <a:rPr lang="en-US" dirty="0" err="1">
                <a:solidFill>
                  <a:srgbClr val="FF0000"/>
                </a:solidFill>
              </a:rPr>
              <a:t>ly</a:t>
            </a:r>
            <a:r>
              <a:rPr lang="en-US" dirty="0">
                <a:solidFill>
                  <a:srgbClr val="FF0000"/>
                </a:solidFill>
              </a:rPr>
              <a:t>́ </a:t>
            </a:r>
            <a:r>
              <a:rPr lang="en-US" dirty="0" err="1">
                <a:solidFill>
                  <a:srgbClr val="FF0000"/>
                </a:solidFill>
              </a:rPr>
              <a:t>tuyến</a:t>
            </a:r>
            <a:r>
              <a:rPr lang="en-US" dirty="0">
                <a:solidFill>
                  <a:srgbClr val="FF0000"/>
                </a:solidFill>
              </a:rPr>
              <a:t> </a:t>
            </a:r>
            <a:r>
              <a:rPr lang="en-US" dirty="0" err="1">
                <a:solidFill>
                  <a:srgbClr val="FF0000"/>
                </a:solidFill>
              </a:rPr>
              <a:t>giáp</a:t>
            </a:r>
            <a:r>
              <a:rPr lang="en-US" dirty="0">
                <a:solidFill>
                  <a:srgbClr val="FF0000"/>
                </a:solidFill>
              </a:rPr>
              <a:t> </a:t>
            </a:r>
            <a:r>
              <a:rPr lang="en-US" dirty="0" err="1">
                <a:solidFill>
                  <a:srgbClr val="FF0000"/>
                </a:solidFill>
              </a:rPr>
              <a:t>tư</a:t>
            </a:r>
            <a:r>
              <a:rPr lang="en-US" dirty="0">
                <a:solidFill>
                  <a:srgbClr val="FF0000"/>
                </a:solidFill>
              </a:rPr>
              <a:t>̣ </a:t>
            </a:r>
            <a:r>
              <a:rPr lang="en-US" dirty="0" err="1">
                <a:solidFill>
                  <a:srgbClr val="FF0000"/>
                </a:solidFill>
              </a:rPr>
              <a:t>miễn</a:t>
            </a:r>
            <a:r>
              <a:rPr lang="en-US" dirty="0"/>
              <a:t>: Graves disease, thymoma</a:t>
            </a:r>
          </a:p>
          <a:p>
            <a:pPr>
              <a:buFontTx/>
              <a:buChar char="-"/>
            </a:pPr>
            <a:r>
              <a:rPr lang="en-US" dirty="0">
                <a:solidFill>
                  <a:srgbClr val="FF0000"/>
                </a:solidFill>
              </a:rPr>
              <a:t>Autoimmune renal disease</a:t>
            </a:r>
            <a:r>
              <a:rPr lang="en-US" dirty="0"/>
              <a:t>: </a:t>
            </a:r>
            <a:r>
              <a:rPr lang="en-US" dirty="0" err="1"/>
              <a:t>viêm</a:t>
            </a:r>
            <a:r>
              <a:rPr lang="en-US" dirty="0"/>
              <a:t> </a:t>
            </a:r>
            <a:r>
              <a:rPr lang="en-US" dirty="0" err="1"/>
              <a:t>câu</a:t>
            </a:r>
            <a:r>
              <a:rPr lang="en-US" dirty="0"/>
              <a:t> </a:t>
            </a:r>
            <a:r>
              <a:rPr lang="en-US" dirty="0" err="1"/>
              <a:t>thận</a:t>
            </a:r>
            <a:r>
              <a:rPr lang="en-US" dirty="0"/>
              <a:t> </a:t>
            </a:r>
            <a:r>
              <a:rPr lang="en-US" dirty="0" err="1"/>
              <a:t>nguyên</a:t>
            </a:r>
            <a:r>
              <a:rPr lang="en-US" dirty="0"/>
              <a:t> </a:t>
            </a:r>
            <a:r>
              <a:rPr lang="en-US" dirty="0" err="1"/>
              <a:t>phát</a:t>
            </a:r>
            <a:r>
              <a:rPr lang="en-US" dirty="0"/>
              <a:t>…</a:t>
            </a:r>
          </a:p>
          <a:p>
            <a:pPr>
              <a:buFontTx/>
              <a:buChar char="-"/>
            </a:pPr>
            <a:endParaRPr lang="en-US" dirty="0"/>
          </a:p>
          <a:p>
            <a:pPr>
              <a:buFontTx/>
              <a:buChar char="-"/>
            </a:pPr>
            <a:endParaRPr lang="en-US" dirty="0"/>
          </a:p>
          <a:p>
            <a:pPr>
              <a:buFontTx/>
              <a:buChar char="-"/>
            </a:pPr>
            <a:endParaRPr lang="en-US" dirty="0"/>
          </a:p>
          <a:p>
            <a:pPr marL="0" indent="0">
              <a:buNone/>
            </a:pPr>
            <a:endParaRPr lang="en-US" dirty="0"/>
          </a:p>
        </p:txBody>
      </p:sp>
      <p:sp>
        <p:nvSpPr>
          <p:cNvPr id="4" name="Hộp Văn bản 3">
            <a:extLst>
              <a:ext uri="{FF2B5EF4-FFF2-40B4-BE49-F238E27FC236}">
                <a16:creationId xmlns:a16="http://schemas.microsoft.com/office/drawing/2014/main" xmlns="" id="{B0073751-F791-4F70-9892-8103925276FC}"/>
              </a:ext>
            </a:extLst>
          </p:cNvPr>
          <p:cNvSpPr txBox="1"/>
          <p:nvPr/>
        </p:nvSpPr>
        <p:spPr>
          <a:xfrm>
            <a:off x="7850189" y="4733697"/>
            <a:ext cx="2078182" cy="369332"/>
          </a:xfrm>
          <a:prstGeom prst="rect">
            <a:avLst/>
          </a:prstGeom>
          <a:noFill/>
        </p:spPr>
        <p:txBody>
          <a:bodyPr wrap="square" rtlCol="0">
            <a:spAutoFit/>
          </a:bodyPr>
          <a:lstStyle/>
          <a:p>
            <a:r>
              <a:rPr lang="en-US" dirty="0" err="1"/>
              <a:t>Vai</a:t>
            </a:r>
            <a:r>
              <a:rPr lang="en-US" dirty="0"/>
              <a:t> </a:t>
            </a:r>
            <a:r>
              <a:rPr lang="en-US" dirty="0" err="1"/>
              <a:t>tro</a:t>
            </a:r>
            <a:r>
              <a:rPr lang="en-US" dirty="0"/>
              <a:t>̀ </a:t>
            </a:r>
            <a:r>
              <a:rPr lang="en-US" dirty="0" err="1"/>
              <a:t>của</a:t>
            </a:r>
            <a:r>
              <a:rPr lang="en-US" dirty="0"/>
              <a:t> T </a:t>
            </a:r>
            <a:r>
              <a:rPr lang="en-US" dirty="0" err="1"/>
              <a:t>độc</a:t>
            </a:r>
            <a:r>
              <a:rPr lang="en-US" dirty="0"/>
              <a:t>?</a:t>
            </a:r>
          </a:p>
        </p:txBody>
      </p:sp>
      <p:sp>
        <p:nvSpPr>
          <p:cNvPr id="5" name="Ngoặc móc Phải 4">
            <a:extLst>
              <a:ext uri="{FF2B5EF4-FFF2-40B4-BE49-F238E27FC236}">
                <a16:creationId xmlns:a16="http://schemas.microsoft.com/office/drawing/2014/main" xmlns="" id="{8D29B662-1370-4264-95D6-ED1618F4F909}"/>
              </a:ext>
            </a:extLst>
          </p:cNvPr>
          <p:cNvSpPr/>
          <p:nvPr/>
        </p:nvSpPr>
        <p:spPr>
          <a:xfrm>
            <a:off x="7628517" y="4516582"/>
            <a:ext cx="221672" cy="803563"/>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88041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90A8930-9B33-4841-B8EF-F124605D6184}"/>
              </a:ext>
            </a:extLst>
          </p:cNvPr>
          <p:cNvSpPr>
            <a:spLocks noGrp="1"/>
          </p:cNvSpPr>
          <p:nvPr>
            <p:ph type="title"/>
          </p:nvPr>
        </p:nvSpPr>
        <p:spPr/>
        <p:txBody>
          <a:bodyPr/>
          <a:lstStyle/>
          <a:p>
            <a:r>
              <a:rPr lang="en-US" dirty="0"/>
              <a:t>I – ĐỊNH NGHĨA</a:t>
            </a:r>
          </a:p>
        </p:txBody>
      </p:sp>
      <p:sp>
        <p:nvSpPr>
          <p:cNvPr id="3" name="Chỗ dành sẵn cho Nội dung 2">
            <a:extLst>
              <a:ext uri="{FF2B5EF4-FFF2-40B4-BE49-F238E27FC236}">
                <a16:creationId xmlns:a16="http://schemas.microsoft.com/office/drawing/2014/main" xmlns="" id="{D2570F69-7430-4290-842D-5B515E102F88}"/>
              </a:ext>
            </a:extLst>
          </p:cNvPr>
          <p:cNvSpPr>
            <a:spLocks noGrp="1"/>
          </p:cNvSpPr>
          <p:nvPr>
            <p:ph idx="1"/>
          </p:nvPr>
        </p:nvSpPr>
        <p:spPr/>
        <p:txBody>
          <a:bodyPr>
            <a:normAutofit/>
          </a:bodyPr>
          <a:lstStyle/>
          <a:p>
            <a:r>
              <a:rPr lang="en-US" dirty="0" err="1"/>
              <a:t>Suy</a:t>
            </a:r>
            <a:r>
              <a:rPr lang="en-US" dirty="0"/>
              <a:t> </a:t>
            </a:r>
            <a:r>
              <a:rPr lang="en-US" dirty="0" err="1"/>
              <a:t>tủy</a:t>
            </a:r>
            <a:r>
              <a:rPr lang="vi-VN" dirty="0"/>
              <a:t> </a:t>
            </a:r>
            <a:r>
              <a:rPr lang="en-US" dirty="0"/>
              <a:t>(</a:t>
            </a:r>
            <a:r>
              <a:rPr lang="en-US" dirty="0" err="1"/>
              <a:t>Thiếu</a:t>
            </a:r>
            <a:r>
              <a:rPr lang="en-US" dirty="0"/>
              <a:t> </a:t>
            </a:r>
            <a:r>
              <a:rPr lang="en-US" dirty="0" err="1"/>
              <a:t>máu</a:t>
            </a:r>
            <a:r>
              <a:rPr lang="en-US" dirty="0"/>
              <a:t> </a:t>
            </a:r>
            <a:r>
              <a:rPr lang="en-US" dirty="0" err="1"/>
              <a:t>bất</a:t>
            </a:r>
            <a:r>
              <a:rPr lang="en-US" dirty="0"/>
              <a:t> </a:t>
            </a:r>
            <a:r>
              <a:rPr lang="en-US" dirty="0" err="1"/>
              <a:t>sản</a:t>
            </a:r>
            <a:r>
              <a:rPr lang="en-US" dirty="0"/>
              <a:t> – Aplastic anemia AA) </a:t>
            </a:r>
            <a:r>
              <a:rPr lang="vi-VN" dirty="0" err="1"/>
              <a:t>là</a:t>
            </a:r>
            <a:r>
              <a:rPr lang="vi-VN" dirty="0"/>
              <a:t> </a:t>
            </a:r>
            <a:r>
              <a:rPr lang="vi-VN" dirty="0" err="1"/>
              <a:t>một</a:t>
            </a:r>
            <a:r>
              <a:rPr lang="vi-VN" dirty="0"/>
              <a:t> </a:t>
            </a:r>
            <a:r>
              <a:rPr lang="vi-VN" dirty="0" err="1"/>
              <a:t>hội</a:t>
            </a:r>
            <a:r>
              <a:rPr lang="vi-VN" dirty="0"/>
              <a:t> </a:t>
            </a:r>
            <a:r>
              <a:rPr lang="vi-VN" dirty="0" err="1"/>
              <a:t>chứng</a:t>
            </a:r>
            <a:r>
              <a:rPr lang="vi-VN" dirty="0"/>
              <a:t> lâm </a:t>
            </a:r>
            <a:r>
              <a:rPr lang="vi-VN" dirty="0" err="1"/>
              <a:t>sàng</a:t>
            </a:r>
            <a:r>
              <a:rPr lang="en-US" dirty="0"/>
              <a:t> </a:t>
            </a:r>
            <a:r>
              <a:rPr lang="en-US" dirty="0" err="1"/>
              <a:t>trong</a:t>
            </a:r>
            <a:r>
              <a:rPr lang="en-US" dirty="0"/>
              <a:t> </a:t>
            </a:r>
            <a:r>
              <a:rPr lang="en-US" dirty="0" err="1"/>
              <a:t>đo</a:t>
            </a:r>
            <a:r>
              <a:rPr lang="en-US" dirty="0"/>
              <a:t>́ </a:t>
            </a:r>
            <a:r>
              <a:rPr lang="en-US" dirty="0" err="1"/>
              <a:t>tủy</a:t>
            </a:r>
            <a:r>
              <a:rPr lang="en-US" dirty="0"/>
              <a:t> </a:t>
            </a:r>
            <a:r>
              <a:rPr lang="en-US" dirty="0" err="1"/>
              <a:t>giảm</a:t>
            </a:r>
            <a:r>
              <a:rPr lang="en-US" dirty="0"/>
              <a:t> </a:t>
            </a:r>
            <a:r>
              <a:rPr lang="en-US" dirty="0" err="1"/>
              <a:t>sản</a:t>
            </a:r>
            <a:r>
              <a:rPr lang="en-US" dirty="0"/>
              <a:t> </a:t>
            </a:r>
            <a:r>
              <a:rPr lang="en-US" dirty="0" err="1"/>
              <a:t>xuất</a:t>
            </a:r>
            <a:r>
              <a:rPr lang="en-US" dirty="0"/>
              <a:t> </a:t>
            </a:r>
            <a:r>
              <a:rPr lang="en-US" dirty="0" err="1"/>
              <a:t>các</a:t>
            </a:r>
            <a:r>
              <a:rPr lang="en-US" dirty="0"/>
              <a:t> </a:t>
            </a:r>
            <a:r>
              <a:rPr lang="en-US" dirty="0" err="1"/>
              <a:t>tê</a:t>
            </a:r>
            <a:r>
              <a:rPr lang="en-US" dirty="0"/>
              <a:t>́ </a:t>
            </a:r>
            <a:r>
              <a:rPr lang="en-US" dirty="0" err="1"/>
              <a:t>bào</a:t>
            </a:r>
            <a:r>
              <a:rPr lang="en-US" dirty="0"/>
              <a:t> </a:t>
            </a:r>
            <a:r>
              <a:rPr lang="en-US" dirty="0" err="1"/>
              <a:t>máu</a:t>
            </a:r>
            <a:r>
              <a:rPr lang="en-US" dirty="0"/>
              <a:t>, </a:t>
            </a:r>
            <a:r>
              <a:rPr lang="en-US" dirty="0" err="1"/>
              <a:t>dẫn</a:t>
            </a:r>
            <a:r>
              <a:rPr lang="en-US" dirty="0"/>
              <a:t> </a:t>
            </a:r>
            <a:r>
              <a:rPr lang="en-US" dirty="0" err="1"/>
              <a:t>đến</a:t>
            </a:r>
            <a:r>
              <a:rPr lang="en-US" dirty="0"/>
              <a:t> </a:t>
            </a:r>
            <a:r>
              <a:rPr lang="en-US" dirty="0" err="1"/>
              <a:t>giảm</a:t>
            </a:r>
            <a:r>
              <a:rPr lang="en-US" dirty="0"/>
              <a:t> </a:t>
            </a:r>
            <a:r>
              <a:rPr lang="en-US" dirty="0" err="1"/>
              <a:t>hồng</a:t>
            </a:r>
            <a:r>
              <a:rPr lang="en-US" dirty="0"/>
              <a:t> </a:t>
            </a:r>
            <a:r>
              <a:rPr lang="en-US" dirty="0" err="1"/>
              <a:t>cầu</a:t>
            </a:r>
            <a:r>
              <a:rPr lang="en-US" dirty="0"/>
              <a:t>, </a:t>
            </a:r>
            <a:r>
              <a:rPr lang="en-US" dirty="0" err="1"/>
              <a:t>bạch</a:t>
            </a:r>
            <a:r>
              <a:rPr lang="en-US" dirty="0"/>
              <a:t> </a:t>
            </a:r>
            <a:r>
              <a:rPr lang="en-US" dirty="0" err="1"/>
              <a:t>cầu</a:t>
            </a:r>
            <a:r>
              <a:rPr lang="en-US" dirty="0"/>
              <a:t>, </a:t>
            </a:r>
            <a:r>
              <a:rPr lang="en-US" dirty="0" err="1"/>
              <a:t>tiểu</a:t>
            </a:r>
            <a:r>
              <a:rPr lang="en-US" dirty="0"/>
              <a:t> </a:t>
            </a:r>
            <a:r>
              <a:rPr lang="en-US" dirty="0" err="1"/>
              <a:t>cầu</a:t>
            </a:r>
            <a:r>
              <a:rPr lang="en-US" dirty="0"/>
              <a:t>. </a:t>
            </a:r>
            <a:r>
              <a:rPr lang="en-US" dirty="0" err="1"/>
              <a:t>Mô</a:t>
            </a:r>
            <a:r>
              <a:rPr lang="en-US" dirty="0"/>
              <a:t> </a:t>
            </a:r>
            <a:r>
              <a:rPr lang="en-US" dirty="0" err="1"/>
              <a:t>tủy</a:t>
            </a:r>
            <a:r>
              <a:rPr lang="en-US" dirty="0"/>
              <a:t> bị </a:t>
            </a:r>
            <a:r>
              <a:rPr lang="en-US" dirty="0" err="1"/>
              <a:t>thay</a:t>
            </a:r>
            <a:r>
              <a:rPr lang="en-US" dirty="0"/>
              <a:t> </a:t>
            </a:r>
            <a:r>
              <a:rPr lang="en-US" dirty="0" err="1"/>
              <a:t>thê</a:t>
            </a:r>
            <a:r>
              <a:rPr lang="en-US" dirty="0"/>
              <a:t>́ </a:t>
            </a:r>
            <a:r>
              <a:rPr lang="en-US" dirty="0" err="1"/>
              <a:t>bởi</a:t>
            </a:r>
            <a:r>
              <a:rPr lang="en-US" dirty="0"/>
              <a:t> </a:t>
            </a:r>
            <a:r>
              <a:rPr lang="en-US" dirty="0" err="1"/>
              <a:t>mô</a:t>
            </a:r>
            <a:r>
              <a:rPr lang="en-US" dirty="0"/>
              <a:t> </a:t>
            </a:r>
            <a:r>
              <a:rPr lang="en-US" dirty="0" err="1"/>
              <a:t>mơ</a:t>
            </a:r>
            <a:r>
              <a:rPr lang="en-US" dirty="0"/>
              <a:t>̃, </a:t>
            </a:r>
            <a:r>
              <a:rPr lang="en-US" dirty="0" err="1"/>
              <a:t>không</a:t>
            </a:r>
            <a:r>
              <a:rPr lang="en-US" dirty="0"/>
              <a:t> có </a:t>
            </a:r>
            <a:r>
              <a:rPr lang="en-US" dirty="0" err="1"/>
              <a:t>sư</a:t>
            </a:r>
            <a:r>
              <a:rPr lang="en-US" dirty="0"/>
              <a:t>̣ </a:t>
            </a:r>
            <a:r>
              <a:rPr lang="en-US" dirty="0" err="1"/>
              <a:t>hiện</a:t>
            </a:r>
            <a:r>
              <a:rPr lang="en-US" dirty="0"/>
              <a:t> </a:t>
            </a:r>
            <a:r>
              <a:rPr lang="en-US" dirty="0" err="1"/>
              <a:t>diện</a:t>
            </a:r>
            <a:r>
              <a:rPr lang="en-US" dirty="0"/>
              <a:t> </a:t>
            </a:r>
            <a:r>
              <a:rPr lang="en-US" dirty="0" err="1"/>
              <a:t>của</a:t>
            </a:r>
            <a:r>
              <a:rPr lang="en-US" dirty="0"/>
              <a:t> </a:t>
            </a:r>
            <a:r>
              <a:rPr lang="en-US" dirty="0" err="1"/>
              <a:t>các</a:t>
            </a:r>
            <a:r>
              <a:rPr lang="en-US" dirty="0"/>
              <a:t> </a:t>
            </a:r>
            <a:r>
              <a:rPr lang="en-US" dirty="0" err="1"/>
              <a:t>tê</a:t>
            </a:r>
            <a:r>
              <a:rPr lang="en-US" dirty="0"/>
              <a:t>́ </a:t>
            </a:r>
            <a:r>
              <a:rPr lang="en-US" dirty="0" err="1"/>
              <a:t>bào</a:t>
            </a:r>
            <a:r>
              <a:rPr lang="en-US" dirty="0"/>
              <a:t> </a:t>
            </a:r>
            <a:r>
              <a:rPr lang="en-US" dirty="0" err="1"/>
              <a:t>ác</a:t>
            </a:r>
            <a:r>
              <a:rPr lang="en-US" dirty="0"/>
              <a:t> </a:t>
            </a:r>
            <a:r>
              <a:rPr lang="en-US" dirty="0" err="1"/>
              <a:t>tính</a:t>
            </a:r>
            <a:r>
              <a:rPr lang="en-US" dirty="0"/>
              <a:t> hay x</a:t>
            </a:r>
            <a:r>
              <a:rPr lang="vi-VN" dirty="0"/>
              <a:t>ơ</a:t>
            </a:r>
            <a:r>
              <a:rPr lang="en-US" dirty="0"/>
              <a:t> </a:t>
            </a:r>
            <a:r>
              <a:rPr lang="en-US" dirty="0" err="1"/>
              <a:t>hóa</a:t>
            </a:r>
            <a:r>
              <a:rPr lang="en-US" dirty="0"/>
              <a:t>.</a:t>
            </a:r>
          </a:p>
        </p:txBody>
      </p:sp>
    </p:spTree>
    <p:extLst>
      <p:ext uri="{BB962C8B-B14F-4D97-AF65-F5344CB8AC3E}">
        <p14:creationId xmlns:p14="http://schemas.microsoft.com/office/powerpoint/2010/main" val="3156320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27E6D5C-23D7-4A0D-823A-1712FA7399E8}"/>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515C5E79-4A30-475B-8B06-942AF29921B9}"/>
              </a:ext>
            </a:extLst>
          </p:cNvPr>
          <p:cNvSpPr>
            <a:spLocks noGrp="1"/>
          </p:cNvSpPr>
          <p:nvPr>
            <p:ph idx="1"/>
          </p:nvPr>
        </p:nvSpPr>
        <p:spPr/>
        <p:txBody>
          <a:bodyPr/>
          <a:lstStyle/>
          <a:p>
            <a:pPr marL="0" indent="0">
              <a:buNone/>
            </a:pPr>
            <a:r>
              <a:rPr lang="en-US" dirty="0"/>
              <a:t>7. Thai </a:t>
            </a:r>
            <a:r>
              <a:rPr lang="en-US" dirty="0" err="1"/>
              <a:t>ky</a:t>
            </a:r>
            <a:r>
              <a:rPr lang="en-US" dirty="0"/>
              <a:t>̀</a:t>
            </a:r>
          </a:p>
          <a:p>
            <a:pPr>
              <a:buFontTx/>
              <a:buChar char="-"/>
            </a:pPr>
            <a:r>
              <a:rPr lang="en-US" dirty="0" err="1"/>
              <a:t>Cơ</a:t>
            </a:r>
            <a:r>
              <a:rPr lang="en-US" dirty="0"/>
              <a:t> </a:t>
            </a:r>
            <a:r>
              <a:rPr lang="en-US" dirty="0" err="1"/>
              <a:t>chê</a:t>
            </a:r>
            <a:r>
              <a:rPr lang="en-US" dirty="0"/>
              <a:t>́ </a:t>
            </a:r>
            <a:r>
              <a:rPr lang="en-US" dirty="0" err="1"/>
              <a:t>ch</a:t>
            </a:r>
            <a:r>
              <a:rPr lang="vi-VN" dirty="0"/>
              <a:t>ư</a:t>
            </a:r>
            <a:r>
              <a:rPr lang="en-US" dirty="0"/>
              <a:t>a </a:t>
            </a:r>
            <a:r>
              <a:rPr lang="en-US" dirty="0" err="1"/>
              <a:t>ro</a:t>
            </a:r>
            <a:r>
              <a:rPr lang="en-US" dirty="0"/>
              <a:t>̃ </a:t>
            </a:r>
            <a:r>
              <a:rPr lang="en-US" dirty="0" err="1"/>
              <a:t>ràng</a:t>
            </a:r>
            <a:endParaRPr lang="en-US" dirty="0"/>
          </a:p>
          <a:p>
            <a:pPr>
              <a:buFontTx/>
              <a:buChar char="-"/>
            </a:pPr>
            <a:r>
              <a:rPr lang="en-US" dirty="0" err="1"/>
              <a:t>Một</a:t>
            </a:r>
            <a:r>
              <a:rPr lang="en-US" dirty="0"/>
              <a:t> </a:t>
            </a:r>
            <a:r>
              <a:rPr lang="en-US" dirty="0" err="1"/>
              <a:t>sô</a:t>
            </a:r>
            <a:r>
              <a:rPr lang="en-US" dirty="0"/>
              <a:t>́ </a:t>
            </a:r>
            <a:r>
              <a:rPr lang="en-US" dirty="0" err="1"/>
              <a:t>bệnh</a:t>
            </a:r>
            <a:r>
              <a:rPr lang="en-US" dirty="0"/>
              <a:t> </a:t>
            </a:r>
            <a:r>
              <a:rPr lang="en-US" dirty="0" err="1"/>
              <a:t>nhân</a:t>
            </a:r>
            <a:r>
              <a:rPr lang="en-US" dirty="0"/>
              <a:t> </a:t>
            </a:r>
            <a:r>
              <a:rPr lang="en-US" dirty="0" err="1"/>
              <a:t>biểu</a:t>
            </a:r>
            <a:r>
              <a:rPr lang="en-US" dirty="0"/>
              <a:t> </a:t>
            </a:r>
            <a:r>
              <a:rPr lang="en-US" dirty="0" err="1"/>
              <a:t>hiện</a:t>
            </a:r>
            <a:r>
              <a:rPr lang="en-US" dirty="0"/>
              <a:t> </a:t>
            </a:r>
            <a:r>
              <a:rPr lang="en-US" dirty="0" err="1"/>
              <a:t>suy</a:t>
            </a:r>
            <a:r>
              <a:rPr lang="en-US" dirty="0"/>
              <a:t> </a:t>
            </a:r>
            <a:r>
              <a:rPr lang="en-US" dirty="0" err="1"/>
              <a:t>tủy</a:t>
            </a:r>
            <a:r>
              <a:rPr lang="en-US" dirty="0"/>
              <a:t> </a:t>
            </a:r>
            <a:r>
              <a:rPr lang="en-US" dirty="0" err="1"/>
              <a:t>khi</a:t>
            </a:r>
            <a:r>
              <a:rPr lang="en-US" dirty="0"/>
              <a:t> </a:t>
            </a:r>
            <a:r>
              <a:rPr lang="en-US" dirty="0" err="1"/>
              <a:t>mang</a:t>
            </a:r>
            <a:r>
              <a:rPr lang="en-US" dirty="0"/>
              <a:t> </a:t>
            </a:r>
            <a:r>
              <a:rPr lang="en-US" dirty="0" err="1"/>
              <a:t>thai</a:t>
            </a:r>
            <a:r>
              <a:rPr lang="en-US" dirty="0"/>
              <a:t>, tình </a:t>
            </a:r>
            <a:r>
              <a:rPr lang="en-US" dirty="0" err="1"/>
              <a:t>trạng</a:t>
            </a:r>
            <a:r>
              <a:rPr lang="en-US" dirty="0"/>
              <a:t> </a:t>
            </a:r>
            <a:r>
              <a:rPr lang="en-US" dirty="0" err="1"/>
              <a:t>cải</a:t>
            </a:r>
            <a:r>
              <a:rPr lang="en-US" dirty="0"/>
              <a:t> </a:t>
            </a:r>
            <a:r>
              <a:rPr lang="en-US" dirty="0" err="1"/>
              <a:t>thiện</a:t>
            </a:r>
            <a:r>
              <a:rPr lang="en-US" dirty="0"/>
              <a:t> </a:t>
            </a:r>
            <a:r>
              <a:rPr lang="en-US" dirty="0" err="1"/>
              <a:t>khi</a:t>
            </a:r>
            <a:r>
              <a:rPr lang="en-US" dirty="0"/>
              <a:t> </a:t>
            </a:r>
            <a:r>
              <a:rPr lang="en-US" dirty="0" err="1"/>
              <a:t>chấm</a:t>
            </a:r>
            <a:r>
              <a:rPr lang="en-US" dirty="0"/>
              <a:t> </a:t>
            </a:r>
            <a:r>
              <a:rPr lang="en-US" dirty="0" err="1"/>
              <a:t>dứt</a:t>
            </a:r>
            <a:r>
              <a:rPr lang="en-US" dirty="0"/>
              <a:t> </a:t>
            </a:r>
            <a:r>
              <a:rPr lang="en-US" dirty="0" err="1"/>
              <a:t>thai</a:t>
            </a:r>
            <a:r>
              <a:rPr lang="en-US" dirty="0"/>
              <a:t> </a:t>
            </a:r>
            <a:r>
              <a:rPr lang="en-US" dirty="0" err="1"/>
              <a:t>ky</a:t>
            </a:r>
            <a:r>
              <a:rPr lang="en-US" dirty="0"/>
              <a:t>̀ </a:t>
            </a:r>
            <a:r>
              <a:rPr lang="en-US" dirty="0" err="1"/>
              <a:t>hoặc</a:t>
            </a:r>
            <a:r>
              <a:rPr lang="en-US" dirty="0"/>
              <a:t> </a:t>
            </a:r>
            <a:r>
              <a:rPr lang="en-US" dirty="0" err="1"/>
              <a:t>sau</a:t>
            </a:r>
            <a:r>
              <a:rPr lang="en-US" dirty="0"/>
              <a:t> </a:t>
            </a:r>
            <a:r>
              <a:rPr lang="en-US" dirty="0" err="1"/>
              <a:t>sinh</a:t>
            </a:r>
            <a:endParaRPr lang="en-US" dirty="0"/>
          </a:p>
          <a:p>
            <a:pPr>
              <a:buFontTx/>
              <a:buChar char="-"/>
            </a:pPr>
            <a:r>
              <a:rPr lang="en-US" dirty="0"/>
              <a:t>AA có </a:t>
            </a:r>
            <a:r>
              <a:rPr lang="en-US" dirty="0" err="1"/>
              <a:t>thê</a:t>
            </a:r>
            <a:r>
              <a:rPr lang="en-US" dirty="0"/>
              <a:t>̉ </a:t>
            </a:r>
            <a:r>
              <a:rPr lang="en-US" dirty="0" err="1"/>
              <a:t>lặp</a:t>
            </a:r>
            <a:r>
              <a:rPr lang="en-US" dirty="0"/>
              <a:t> </a:t>
            </a:r>
            <a:r>
              <a:rPr lang="en-US" dirty="0" err="1"/>
              <a:t>lại</a:t>
            </a:r>
            <a:r>
              <a:rPr lang="en-US" dirty="0"/>
              <a:t> </a:t>
            </a:r>
            <a:r>
              <a:rPr lang="en-US" dirty="0" err="1"/>
              <a:t>trong</a:t>
            </a:r>
            <a:r>
              <a:rPr lang="en-US" dirty="0"/>
              <a:t> </a:t>
            </a:r>
            <a:r>
              <a:rPr lang="en-US" dirty="0" err="1"/>
              <a:t>thai</a:t>
            </a:r>
            <a:r>
              <a:rPr lang="en-US" dirty="0"/>
              <a:t> </a:t>
            </a:r>
            <a:r>
              <a:rPr lang="en-US" dirty="0" err="1"/>
              <a:t>ky</a:t>
            </a:r>
            <a:r>
              <a:rPr lang="en-US" dirty="0"/>
              <a:t>̀ </a:t>
            </a:r>
            <a:r>
              <a:rPr lang="en-US" dirty="0" err="1"/>
              <a:t>tiếp</a:t>
            </a:r>
            <a:r>
              <a:rPr lang="en-US" dirty="0"/>
              <a:t> </a:t>
            </a:r>
            <a:r>
              <a:rPr lang="en-US" dirty="0" err="1"/>
              <a:t>theo</a:t>
            </a:r>
            <a:endParaRPr lang="en-US" dirty="0"/>
          </a:p>
          <a:p>
            <a:pPr marL="0" indent="0">
              <a:buNone/>
            </a:pPr>
            <a:endParaRPr lang="en-US" dirty="0"/>
          </a:p>
          <a:p>
            <a:pPr>
              <a:buFontTx/>
              <a:buChar char="-"/>
            </a:pPr>
            <a:endParaRPr lang="en-US" dirty="0"/>
          </a:p>
        </p:txBody>
      </p:sp>
    </p:spTree>
    <p:extLst>
      <p:ext uri="{BB962C8B-B14F-4D97-AF65-F5344CB8AC3E}">
        <p14:creationId xmlns:p14="http://schemas.microsoft.com/office/powerpoint/2010/main" val="3407928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686F6C84-71C9-40E0-AF0D-99D02DAA004B}"/>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6EE33046-A360-4FC1-A0CD-7082477EF073}"/>
              </a:ext>
            </a:extLst>
          </p:cNvPr>
          <p:cNvPicPr>
            <a:picLocks noGrp="1" noChangeAspect="1"/>
          </p:cNvPicPr>
          <p:nvPr>
            <p:ph idx="1"/>
          </p:nvPr>
        </p:nvPicPr>
        <p:blipFill>
          <a:blip r:embed="rId2"/>
          <a:stretch>
            <a:fillRect/>
          </a:stretch>
        </p:blipFill>
        <p:spPr>
          <a:xfrm>
            <a:off x="5502398" y="5822703"/>
            <a:ext cx="6159719" cy="969425"/>
          </a:xfrm>
        </p:spPr>
      </p:pic>
      <p:pic>
        <p:nvPicPr>
          <p:cNvPr id="7" name="Hình ảnh 6">
            <a:extLst>
              <a:ext uri="{FF2B5EF4-FFF2-40B4-BE49-F238E27FC236}">
                <a16:creationId xmlns:a16="http://schemas.microsoft.com/office/drawing/2014/main" xmlns="" id="{2E982137-B533-4D93-83BF-BB244021939A}"/>
              </a:ext>
            </a:extLst>
          </p:cNvPr>
          <p:cNvPicPr>
            <a:picLocks noChangeAspect="1"/>
          </p:cNvPicPr>
          <p:nvPr/>
        </p:nvPicPr>
        <p:blipFill>
          <a:blip r:embed="rId3"/>
          <a:stretch>
            <a:fillRect/>
          </a:stretch>
        </p:blipFill>
        <p:spPr>
          <a:xfrm>
            <a:off x="1247736" y="0"/>
            <a:ext cx="7657113" cy="5822703"/>
          </a:xfrm>
          <a:prstGeom prst="rect">
            <a:avLst/>
          </a:prstGeom>
        </p:spPr>
      </p:pic>
      <p:cxnSp>
        <p:nvCxnSpPr>
          <p:cNvPr id="9" name="Đường nối Thẳng 8">
            <a:extLst>
              <a:ext uri="{FF2B5EF4-FFF2-40B4-BE49-F238E27FC236}">
                <a16:creationId xmlns:a16="http://schemas.microsoft.com/office/drawing/2014/main" xmlns="" id="{F76E19D0-74DB-49FD-809B-3D09C79639F9}"/>
              </a:ext>
            </a:extLst>
          </p:cNvPr>
          <p:cNvCxnSpPr/>
          <p:nvPr/>
        </p:nvCxnSpPr>
        <p:spPr>
          <a:xfrm>
            <a:off x="5050302" y="3559126"/>
            <a:ext cx="3305907"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1" name="Đường nối Thẳng 10">
            <a:extLst>
              <a:ext uri="{FF2B5EF4-FFF2-40B4-BE49-F238E27FC236}">
                <a16:creationId xmlns:a16="http://schemas.microsoft.com/office/drawing/2014/main" xmlns="" id="{7F5C6441-CA6D-4898-9F8B-21872F6046A1}"/>
              </a:ext>
            </a:extLst>
          </p:cNvPr>
          <p:cNvCxnSpPr/>
          <p:nvPr/>
        </p:nvCxnSpPr>
        <p:spPr>
          <a:xfrm>
            <a:off x="1717964" y="3754582"/>
            <a:ext cx="6864293"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Đường nối Thẳng 12">
            <a:extLst>
              <a:ext uri="{FF2B5EF4-FFF2-40B4-BE49-F238E27FC236}">
                <a16:creationId xmlns:a16="http://schemas.microsoft.com/office/drawing/2014/main" xmlns="" id="{92C8F8C3-FD09-40CF-A74F-362C02B0E931}"/>
              </a:ext>
            </a:extLst>
          </p:cNvPr>
          <p:cNvCxnSpPr/>
          <p:nvPr/>
        </p:nvCxnSpPr>
        <p:spPr>
          <a:xfrm>
            <a:off x="1717964" y="3976255"/>
            <a:ext cx="955963"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5" name="Đường nối Thẳng 14">
            <a:extLst>
              <a:ext uri="{FF2B5EF4-FFF2-40B4-BE49-F238E27FC236}">
                <a16:creationId xmlns:a16="http://schemas.microsoft.com/office/drawing/2014/main" xmlns="" id="{3A2C54B5-1764-455A-998E-285B3AD10D36}"/>
              </a:ext>
            </a:extLst>
          </p:cNvPr>
          <p:cNvCxnSpPr/>
          <p:nvPr/>
        </p:nvCxnSpPr>
        <p:spPr>
          <a:xfrm>
            <a:off x="4668982" y="4184073"/>
            <a:ext cx="4031673"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7" name="Đường nối Thẳng 16">
            <a:extLst>
              <a:ext uri="{FF2B5EF4-FFF2-40B4-BE49-F238E27FC236}">
                <a16:creationId xmlns:a16="http://schemas.microsoft.com/office/drawing/2014/main" xmlns="" id="{36DB6B2F-C2DA-43ED-BD94-BC369BCA9454}"/>
              </a:ext>
            </a:extLst>
          </p:cNvPr>
          <p:cNvCxnSpPr/>
          <p:nvPr/>
        </p:nvCxnSpPr>
        <p:spPr>
          <a:xfrm>
            <a:off x="1717964" y="4419600"/>
            <a:ext cx="4073236"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9" name="Đường nối Thẳng 18">
            <a:extLst>
              <a:ext uri="{FF2B5EF4-FFF2-40B4-BE49-F238E27FC236}">
                <a16:creationId xmlns:a16="http://schemas.microsoft.com/office/drawing/2014/main" xmlns="" id="{9065FC56-4A74-4D1D-83D4-BD4DBD159D05}"/>
              </a:ext>
            </a:extLst>
          </p:cNvPr>
          <p:cNvCxnSpPr/>
          <p:nvPr/>
        </p:nvCxnSpPr>
        <p:spPr>
          <a:xfrm>
            <a:off x="5791200" y="4433455"/>
            <a:ext cx="25650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Đường nối Thẳng 20">
            <a:extLst>
              <a:ext uri="{FF2B5EF4-FFF2-40B4-BE49-F238E27FC236}">
                <a16:creationId xmlns:a16="http://schemas.microsoft.com/office/drawing/2014/main" xmlns="" id="{58D68805-5BF5-4FD5-A1B7-67034B66285E}"/>
              </a:ext>
            </a:extLst>
          </p:cNvPr>
          <p:cNvCxnSpPr/>
          <p:nvPr/>
        </p:nvCxnSpPr>
        <p:spPr>
          <a:xfrm>
            <a:off x="1717964" y="4655127"/>
            <a:ext cx="63592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Đường nối Thẳng 22">
            <a:extLst>
              <a:ext uri="{FF2B5EF4-FFF2-40B4-BE49-F238E27FC236}">
                <a16:creationId xmlns:a16="http://schemas.microsoft.com/office/drawing/2014/main" xmlns="" id="{68CA780B-3961-40CE-AA55-85359037EDD9}"/>
              </a:ext>
            </a:extLst>
          </p:cNvPr>
          <p:cNvCxnSpPr/>
          <p:nvPr/>
        </p:nvCxnSpPr>
        <p:spPr>
          <a:xfrm>
            <a:off x="1717964" y="4862945"/>
            <a:ext cx="14270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Đường nối Thẳng 24">
            <a:extLst>
              <a:ext uri="{FF2B5EF4-FFF2-40B4-BE49-F238E27FC236}">
                <a16:creationId xmlns:a16="http://schemas.microsoft.com/office/drawing/2014/main" xmlns="" id="{F039C43C-12B3-4662-AD7B-0B1A4DE5AD8A}"/>
              </a:ext>
            </a:extLst>
          </p:cNvPr>
          <p:cNvCxnSpPr/>
          <p:nvPr/>
        </p:nvCxnSpPr>
        <p:spPr>
          <a:xfrm>
            <a:off x="5076292" y="4876800"/>
            <a:ext cx="300090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Đường nối Thẳng 26">
            <a:extLst>
              <a:ext uri="{FF2B5EF4-FFF2-40B4-BE49-F238E27FC236}">
                <a16:creationId xmlns:a16="http://schemas.microsoft.com/office/drawing/2014/main" xmlns="" id="{3DBB9229-882F-4D36-AA13-4BACEC361A2A}"/>
              </a:ext>
            </a:extLst>
          </p:cNvPr>
          <p:cNvCxnSpPr/>
          <p:nvPr/>
        </p:nvCxnSpPr>
        <p:spPr>
          <a:xfrm>
            <a:off x="1717964" y="5098473"/>
            <a:ext cx="69826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xmlns="" id="{7C7BD513-F435-473B-BC08-70CEE1F51827}"/>
              </a:ext>
            </a:extLst>
          </p:cNvPr>
          <p:cNvCxnSpPr/>
          <p:nvPr/>
        </p:nvCxnSpPr>
        <p:spPr>
          <a:xfrm>
            <a:off x="1717964" y="5320145"/>
            <a:ext cx="44888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00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4BABB8EF-6D45-4234-A82D-2854660BFFE0}"/>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27AD3A8F-64DB-4DBE-B18D-362CD1153792}"/>
              </a:ext>
            </a:extLst>
          </p:cNvPr>
          <p:cNvSpPr>
            <a:spLocks noGrp="1"/>
          </p:cNvSpPr>
          <p:nvPr>
            <p:ph idx="1"/>
          </p:nvPr>
        </p:nvSpPr>
        <p:spPr/>
        <p:txBody>
          <a:bodyPr>
            <a:normAutofit fontScale="70000" lnSpcReduction="20000"/>
          </a:bodyPr>
          <a:lstStyle/>
          <a:p>
            <a:pPr marL="0" indent="0">
              <a:buNone/>
            </a:pPr>
            <a:r>
              <a:rPr lang="en-US" dirty="0"/>
              <a:t>8. Th</a:t>
            </a:r>
            <a:r>
              <a:rPr lang="vi-VN" dirty="0"/>
              <a:t>ư</a:t>
            </a:r>
            <a:r>
              <a:rPr lang="en-US" dirty="0"/>
              <a:t>́ </a:t>
            </a:r>
            <a:r>
              <a:rPr lang="en-US" dirty="0" err="1"/>
              <a:t>phát</a:t>
            </a:r>
            <a:r>
              <a:rPr lang="en-US" dirty="0"/>
              <a:t> </a:t>
            </a:r>
            <a:r>
              <a:rPr lang="en-US" dirty="0" err="1"/>
              <a:t>sau</a:t>
            </a:r>
            <a:r>
              <a:rPr lang="en-US" dirty="0"/>
              <a:t> </a:t>
            </a:r>
            <a:r>
              <a:rPr lang="en-US" dirty="0" err="1"/>
              <a:t>điều</a:t>
            </a:r>
            <a:r>
              <a:rPr lang="en-US" dirty="0"/>
              <a:t> trị (Iatrogenic Causes): </a:t>
            </a:r>
            <a:r>
              <a:rPr lang="en-US" dirty="0" err="1">
                <a:solidFill>
                  <a:srgbClr val="FF0000"/>
                </a:solidFill>
              </a:rPr>
              <a:t>hóa</a:t>
            </a:r>
            <a:r>
              <a:rPr lang="en-US" dirty="0">
                <a:solidFill>
                  <a:srgbClr val="FF0000"/>
                </a:solidFill>
              </a:rPr>
              <a:t> trị, </a:t>
            </a:r>
            <a:r>
              <a:rPr lang="en-US" dirty="0" err="1">
                <a:solidFill>
                  <a:srgbClr val="FF0000"/>
                </a:solidFill>
              </a:rPr>
              <a:t>xa</a:t>
            </a:r>
            <a:r>
              <a:rPr lang="en-US" dirty="0">
                <a:solidFill>
                  <a:srgbClr val="FF0000"/>
                </a:solidFill>
              </a:rPr>
              <a:t>̣ trị</a:t>
            </a:r>
          </a:p>
          <a:p>
            <a:pPr marL="0" indent="0">
              <a:buNone/>
            </a:pPr>
            <a:r>
              <a:rPr lang="en-US" smtClean="0"/>
              <a:t>    Tác </a:t>
            </a:r>
            <a:r>
              <a:rPr lang="en-US" dirty="0" err="1"/>
              <a:t>động</a:t>
            </a:r>
            <a:r>
              <a:rPr lang="en-US" dirty="0"/>
              <a:t> </a:t>
            </a:r>
            <a:r>
              <a:rPr lang="en-US" dirty="0" err="1"/>
              <a:t>trực</a:t>
            </a:r>
            <a:r>
              <a:rPr lang="en-US" dirty="0"/>
              <a:t> </a:t>
            </a:r>
            <a:r>
              <a:rPr lang="en-US" dirty="0" err="1"/>
              <a:t>tiếp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a:t>
            </a:r>
            <a:r>
              <a:rPr lang="en-US" dirty="0" err="1"/>
              <a:t>va</a:t>
            </a:r>
            <a:r>
              <a:rPr lang="en-US" dirty="0"/>
              <a:t>̀ </a:t>
            </a:r>
            <a:r>
              <a:rPr lang="en-US" dirty="0" err="1"/>
              <a:t>các</a:t>
            </a:r>
            <a:r>
              <a:rPr lang="en-US" dirty="0"/>
              <a:t> </a:t>
            </a:r>
            <a:r>
              <a:rPr lang="en-US" dirty="0" err="1"/>
              <a:t>tê</a:t>
            </a:r>
            <a:r>
              <a:rPr lang="en-US" dirty="0"/>
              <a:t>́ </a:t>
            </a:r>
            <a:r>
              <a:rPr lang="en-US" dirty="0" err="1"/>
              <a:t>bào</a:t>
            </a:r>
            <a:r>
              <a:rPr lang="en-US" dirty="0"/>
              <a:t> tr</a:t>
            </a:r>
            <a:r>
              <a:rPr lang="vi-VN" dirty="0"/>
              <a:t>ư</a:t>
            </a:r>
            <a:r>
              <a:rPr lang="en-US" dirty="0" err="1"/>
              <a:t>ởng</a:t>
            </a:r>
            <a:r>
              <a:rPr lang="en-US" dirty="0"/>
              <a:t> </a:t>
            </a:r>
            <a:r>
              <a:rPr lang="en-US" dirty="0" err="1"/>
              <a:t>thành</a:t>
            </a:r>
            <a:r>
              <a:rPr lang="en-US" dirty="0"/>
              <a:t> h</a:t>
            </a:r>
            <a:r>
              <a:rPr lang="vi-VN" dirty="0"/>
              <a:t>ơ</a:t>
            </a:r>
            <a:r>
              <a:rPr lang="en-US" dirty="0"/>
              <a:t>n</a:t>
            </a:r>
          </a:p>
          <a:p>
            <a:pPr>
              <a:buFontTx/>
              <a:buChar char="-"/>
            </a:pPr>
            <a:r>
              <a:rPr lang="en-US" dirty="0"/>
              <a:t>Thorium dioxide (</a:t>
            </a:r>
            <a:r>
              <a:rPr lang="en-US" dirty="0" err="1"/>
              <a:t>Thorotrast</a:t>
            </a:r>
            <a:r>
              <a:rPr lang="en-US" dirty="0"/>
              <a:t>)</a:t>
            </a:r>
          </a:p>
          <a:p>
            <a:pPr>
              <a:buFontTx/>
              <a:buChar char="-"/>
            </a:pPr>
            <a:r>
              <a:rPr lang="en-US" dirty="0"/>
              <a:t>Alkylating agents: AA có </a:t>
            </a:r>
            <a:r>
              <a:rPr lang="en-US" dirty="0" err="1"/>
              <a:t>thê</a:t>
            </a:r>
            <a:r>
              <a:rPr lang="en-US" dirty="0"/>
              <a:t>̉ </a:t>
            </a:r>
            <a:r>
              <a:rPr lang="en-US" dirty="0" err="1"/>
              <a:t>xuất</a:t>
            </a:r>
            <a:r>
              <a:rPr lang="en-US" dirty="0"/>
              <a:t> </a:t>
            </a:r>
            <a:r>
              <a:rPr lang="en-US" dirty="0" err="1"/>
              <a:t>hiện</a:t>
            </a:r>
            <a:r>
              <a:rPr lang="en-US" dirty="0"/>
              <a:t> </a:t>
            </a:r>
            <a:r>
              <a:rPr lang="en-US" dirty="0" err="1"/>
              <a:t>sau</a:t>
            </a:r>
            <a:r>
              <a:rPr lang="en-US" dirty="0"/>
              <a:t> ng</a:t>
            </a:r>
            <a:r>
              <a:rPr lang="vi-VN" dirty="0"/>
              <a:t>ư</a:t>
            </a:r>
            <a:r>
              <a:rPr lang="en-US" dirty="0"/>
              <a:t>ng Alkylating agents 2 – 5 </a:t>
            </a:r>
            <a:r>
              <a:rPr lang="en-US" dirty="0" err="1"/>
              <a:t>năm</a:t>
            </a:r>
            <a:endParaRPr lang="en-US" dirty="0"/>
          </a:p>
          <a:p>
            <a:pPr>
              <a:buFontTx/>
              <a:buChar char="-"/>
            </a:pPr>
            <a:r>
              <a:rPr lang="en-US" dirty="0"/>
              <a:t>Antimetabolites</a:t>
            </a:r>
          </a:p>
          <a:p>
            <a:pPr>
              <a:buFontTx/>
              <a:buChar char="-"/>
            </a:pPr>
            <a:r>
              <a:rPr lang="en-US" dirty="0"/>
              <a:t>Cytotoxic antibiotics</a:t>
            </a:r>
          </a:p>
          <a:p>
            <a:pPr>
              <a:buFontTx/>
              <a:buChar char="-"/>
            </a:pPr>
            <a:r>
              <a:rPr lang="en-US" dirty="0" err="1"/>
              <a:t>Xa</a:t>
            </a:r>
            <a:r>
              <a:rPr lang="en-US" dirty="0"/>
              <a:t>̣ trị: </a:t>
            </a:r>
          </a:p>
          <a:p>
            <a:pPr lvl="1">
              <a:buFont typeface="Courier New" panose="02070309020205020404" pitchFamily="49" charset="0"/>
              <a:buChar char="o"/>
            </a:pPr>
            <a:r>
              <a:rPr lang="en-US" dirty="0"/>
              <a:t>1- 2.5 </a:t>
            </a:r>
            <a:r>
              <a:rPr lang="en-US" dirty="0" err="1"/>
              <a:t>Gy</a:t>
            </a:r>
            <a:r>
              <a:rPr lang="en-US" dirty="0"/>
              <a:t> </a:t>
            </a:r>
            <a:r>
              <a:rPr lang="en-US" dirty="0" err="1"/>
              <a:t>gây</a:t>
            </a:r>
            <a:r>
              <a:rPr lang="en-US" dirty="0"/>
              <a:t> </a:t>
            </a:r>
            <a:r>
              <a:rPr lang="en-US" dirty="0" err="1"/>
              <a:t>triệu</a:t>
            </a:r>
            <a:r>
              <a:rPr lang="en-US" dirty="0"/>
              <a:t> </a:t>
            </a:r>
            <a:r>
              <a:rPr lang="en-US" dirty="0" err="1"/>
              <a:t>chứng</a:t>
            </a:r>
            <a:r>
              <a:rPr lang="en-US" dirty="0"/>
              <a:t> </a:t>
            </a:r>
            <a:r>
              <a:rPr lang="en-US" dirty="0" err="1"/>
              <a:t>tiêu</a:t>
            </a:r>
            <a:r>
              <a:rPr lang="en-US" dirty="0"/>
              <a:t> </a:t>
            </a:r>
            <a:r>
              <a:rPr lang="en-US" dirty="0" err="1"/>
              <a:t>hóa</a:t>
            </a:r>
            <a:r>
              <a:rPr lang="en-US" dirty="0"/>
              <a:t> </a:t>
            </a:r>
            <a:r>
              <a:rPr lang="en-US" dirty="0" err="1"/>
              <a:t>va</a:t>
            </a:r>
            <a:r>
              <a:rPr lang="en-US" dirty="0"/>
              <a:t>̀ </a:t>
            </a:r>
            <a:r>
              <a:rPr lang="en-US" dirty="0" err="1"/>
              <a:t>giảm</a:t>
            </a:r>
            <a:r>
              <a:rPr lang="en-US" dirty="0"/>
              <a:t> </a:t>
            </a:r>
            <a:r>
              <a:rPr lang="en-US" dirty="0" err="1"/>
              <a:t>bạch</a:t>
            </a:r>
            <a:r>
              <a:rPr lang="en-US" dirty="0"/>
              <a:t> </a:t>
            </a:r>
            <a:r>
              <a:rPr lang="en-US" dirty="0" err="1"/>
              <a:t>cầu</a:t>
            </a:r>
            <a:r>
              <a:rPr lang="en-US" dirty="0"/>
              <a:t>, có </a:t>
            </a:r>
            <a:r>
              <a:rPr lang="en-US" dirty="0" err="1"/>
              <a:t>thê</a:t>
            </a:r>
            <a:r>
              <a:rPr lang="en-US" dirty="0"/>
              <a:t>̉ </a:t>
            </a:r>
            <a:r>
              <a:rPr lang="en-US" dirty="0" err="1"/>
              <a:t>hồi</a:t>
            </a:r>
            <a:r>
              <a:rPr lang="en-US" dirty="0"/>
              <a:t> </a:t>
            </a:r>
            <a:r>
              <a:rPr lang="en-US" dirty="0" err="1"/>
              <a:t>phục</a:t>
            </a:r>
            <a:endParaRPr lang="en-US" dirty="0"/>
          </a:p>
          <a:p>
            <a:pPr lvl="1">
              <a:buFont typeface="Courier New" panose="02070309020205020404" pitchFamily="49" charset="0"/>
              <a:buChar char="o"/>
            </a:pPr>
            <a:r>
              <a:rPr lang="en-US" dirty="0"/>
              <a:t>4.5 </a:t>
            </a:r>
            <a:r>
              <a:rPr lang="en-US" dirty="0" err="1"/>
              <a:t>Gy</a:t>
            </a:r>
            <a:r>
              <a:rPr lang="en-US" dirty="0"/>
              <a:t> t</a:t>
            </a:r>
            <a:r>
              <a:rPr lang="vi-VN" dirty="0"/>
              <a:t>ư</a:t>
            </a:r>
            <a:r>
              <a:rPr lang="en-US" dirty="0" err="1"/>
              <a:t>ơng</a:t>
            </a:r>
            <a:r>
              <a:rPr lang="en-US" dirty="0"/>
              <a:t> đ</a:t>
            </a:r>
            <a:r>
              <a:rPr lang="vi-VN" dirty="0"/>
              <a:t>ư</a:t>
            </a:r>
            <a:r>
              <a:rPr lang="en-US" dirty="0" err="1"/>
              <a:t>ơng</a:t>
            </a:r>
            <a:r>
              <a:rPr lang="en-US" dirty="0"/>
              <a:t> LD50 do </a:t>
            </a:r>
            <a:r>
              <a:rPr lang="en-US" dirty="0" err="1"/>
              <a:t>suy</a:t>
            </a:r>
            <a:r>
              <a:rPr lang="en-US" dirty="0"/>
              <a:t> </a:t>
            </a:r>
            <a:r>
              <a:rPr lang="en-US" dirty="0" err="1"/>
              <a:t>tủy</a:t>
            </a:r>
            <a:endParaRPr lang="en-US" dirty="0"/>
          </a:p>
          <a:p>
            <a:pPr lvl="1">
              <a:buFont typeface="Courier New" panose="02070309020205020404" pitchFamily="49" charset="0"/>
              <a:buChar char="o"/>
            </a:pPr>
            <a:r>
              <a:rPr lang="en-US" dirty="0"/>
              <a:t>10  </a:t>
            </a:r>
            <a:r>
              <a:rPr lang="en-US" dirty="0" err="1"/>
              <a:t>Gy</a:t>
            </a:r>
            <a:r>
              <a:rPr lang="en-US" dirty="0"/>
              <a:t> </a:t>
            </a:r>
            <a:r>
              <a:rPr lang="en-US" dirty="0" err="1"/>
              <a:t>gây</a:t>
            </a:r>
            <a:r>
              <a:rPr lang="en-US" dirty="0"/>
              <a:t> </a:t>
            </a:r>
            <a:r>
              <a:rPr lang="en-US" dirty="0" err="1"/>
              <a:t>tư</a:t>
            </a:r>
            <a:r>
              <a:rPr lang="en-US" dirty="0"/>
              <a:t>̉ </a:t>
            </a:r>
            <a:r>
              <a:rPr lang="en-US" dirty="0" err="1"/>
              <a:t>vong</a:t>
            </a:r>
            <a:r>
              <a:rPr lang="en-US" dirty="0"/>
              <a:t> </a:t>
            </a:r>
            <a:r>
              <a:rPr lang="en-US" dirty="0" err="1"/>
              <a:t>toàn</a:t>
            </a:r>
            <a:r>
              <a:rPr lang="en-US" dirty="0"/>
              <a:t> </a:t>
            </a:r>
            <a:r>
              <a:rPr lang="en-US" dirty="0" err="1"/>
              <a:t>bô</a:t>
            </a:r>
            <a:r>
              <a:rPr lang="en-US" dirty="0"/>
              <a:t>̣ </a:t>
            </a:r>
            <a:r>
              <a:rPr lang="en-US" dirty="0" err="1"/>
              <a:t>trư</a:t>
            </a:r>
            <a:r>
              <a:rPr lang="en-US" dirty="0"/>
              <a:t>̀ </a:t>
            </a:r>
            <a:r>
              <a:rPr lang="en-US" dirty="0" err="1"/>
              <a:t>trường</a:t>
            </a:r>
            <a:r>
              <a:rPr lang="en-US" dirty="0"/>
              <a:t> h</a:t>
            </a:r>
            <a:r>
              <a:rPr lang="vi-VN" dirty="0"/>
              <a:t>ơ</a:t>
            </a:r>
            <a:r>
              <a:rPr lang="en-US" dirty="0"/>
              <a:t>̣p đ</a:t>
            </a:r>
            <a:r>
              <a:rPr lang="vi-VN" dirty="0"/>
              <a:t>ư</a:t>
            </a:r>
            <a:r>
              <a:rPr lang="en-US" dirty="0" err="1"/>
              <a:t>ợc</a:t>
            </a:r>
            <a:r>
              <a:rPr lang="en-US" dirty="0"/>
              <a:t> </a:t>
            </a:r>
            <a:r>
              <a:rPr lang="en-US" dirty="0" err="1"/>
              <a:t>chăm</a:t>
            </a:r>
            <a:r>
              <a:rPr lang="en-US" dirty="0"/>
              <a:t> </a:t>
            </a:r>
            <a:r>
              <a:rPr lang="en-US" dirty="0" err="1"/>
              <a:t>sóc</a:t>
            </a:r>
            <a:r>
              <a:rPr lang="en-US" dirty="0"/>
              <a:t> </a:t>
            </a:r>
            <a:r>
              <a:rPr lang="en-US" dirty="0" err="1"/>
              <a:t>đặc</a:t>
            </a:r>
            <a:r>
              <a:rPr lang="en-US" dirty="0"/>
              <a:t> </a:t>
            </a:r>
            <a:r>
              <a:rPr lang="en-US" dirty="0" err="1"/>
              <a:t>biệt</a:t>
            </a: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3430653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19EB6E8B-E61D-4511-A74C-72E1B3859341}"/>
              </a:ext>
            </a:extLst>
          </p:cNvPr>
          <p:cNvSpPr>
            <a:spLocks noGrp="1"/>
          </p:cNvSpPr>
          <p:nvPr>
            <p:ph type="title"/>
          </p:nvPr>
        </p:nvSpPr>
        <p:spPr/>
        <p:txBody>
          <a:bodyPr/>
          <a:lstStyle/>
          <a:p>
            <a:r>
              <a:rPr lang="en-US" dirty="0"/>
              <a:t>V- SINH BỆNH HỌC </a:t>
            </a:r>
          </a:p>
        </p:txBody>
      </p:sp>
      <p:sp>
        <p:nvSpPr>
          <p:cNvPr id="3" name="Chỗ dành sẵn cho Nội dung 2">
            <a:extLst>
              <a:ext uri="{FF2B5EF4-FFF2-40B4-BE49-F238E27FC236}">
                <a16:creationId xmlns:a16="http://schemas.microsoft.com/office/drawing/2014/main" xmlns="" id="{12B37B26-5580-4D87-A1C9-553930BE3990}"/>
              </a:ext>
            </a:extLst>
          </p:cNvPr>
          <p:cNvSpPr>
            <a:spLocks noGrp="1"/>
          </p:cNvSpPr>
          <p:nvPr>
            <p:ph idx="1"/>
          </p:nvPr>
        </p:nvSpPr>
        <p:spPr/>
        <p:txBody>
          <a:bodyPr>
            <a:normAutofit fontScale="77500" lnSpcReduction="20000"/>
          </a:bodyPr>
          <a:lstStyle/>
          <a:p>
            <a:pPr marL="0" indent="0">
              <a:buNone/>
            </a:pPr>
            <a:r>
              <a:rPr lang="en-US" dirty="0"/>
              <a:t>9. Vi </a:t>
            </a:r>
            <a:r>
              <a:rPr lang="en-US" dirty="0" err="1"/>
              <a:t>môi</a:t>
            </a:r>
            <a:r>
              <a:rPr lang="en-US" dirty="0"/>
              <a:t> tr</a:t>
            </a:r>
            <a:r>
              <a:rPr lang="vi-VN" dirty="0"/>
              <a:t>ư</a:t>
            </a:r>
            <a:r>
              <a:rPr lang="en-US" dirty="0" err="1"/>
              <a:t>ờng</a:t>
            </a:r>
            <a:r>
              <a:rPr lang="en-US" dirty="0"/>
              <a:t> </a:t>
            </a:r>
            <a:r>
              <a:rPr lang="en-US" dirty="0" err="1"/>
              <a:t>va</a:t>
            </a:r>
            <a:r>
              <a:rPr lang="en-US" dirty="0"/>
              <a:t>̀ </a:t>
            </a:r>
            <a:r>
              <a:rPr lang="en-US" dirty="0" err="1"/>
              <a:t>các</a:t>
            </a:r>
            <a:r>
              <a:rPr lang="en-US" dirty="0"/>
              <a:t> </a:t>
            </a:r>
            <a:r>
              <a:rPr lang="en-US" dirty="0" err="1"/>
              <a:t>yếu</a:t>
            </a:r>
            <a:r>
              <a:rPr lang="en-US" dirty="0"/>
              <a:t> </a:t>
            </a:r>
            <a:r>
              <a:rPr lang="en-US" dirty="0" err="1"/>
              <a:t>tô</a:t>
            </a:r>
            <a:r>
              <a:rPr lang="en-US" dirty="0"/>
              <a:t>́ </a:t>
            </a:r>
            <a:r>
              <a:rPr lang="en-US" dirty="0" err="1"/>
              <a:t>tăng</a:t>
            </a:r>
            <a:r>
              <a:rPr lang="en-US" dirty="0"/>
              <a:t> tr</a:t>
            </a:r>
            <a:r>
              <a:rPr lang="vi-VN" dirty="0"/>
              <a:t>ư</a:t>
            </a:r>
            <a:r>
              <a:rPr lang="en-US" dirty="0" err="1"/>
              <a:t>ởng</a:t>
            </a:r>
            <a:r>
              <a:rPr lang="en-US" dirty="0"/>
              <a:t> (Stromal Microenvironment and Growth Factors)</a:t>
            </a:r>
          </a:p>
          <a:p>
            <a:pPr>
              <a:buFontTx/>
              <a:buChar char="-"/>
            </a:pPr>
            <a:r>
              <a:rPr lang="en-US" dirty="0"/>
              <a:t>Stem cell factor (SCF) </a:t>
            </a:r>
            <a:r>
              <a:rPr lang="en-US" dirty="0" err="1"/>
              <a:t>giảm</a:t>
            </a:r>
            <a:r>
              <a:rPr lang="en-US" dirty="0"/>
              <a:t> </a:t>
            </a:r>
            <a:r>
              <a:rPr lang="en-US" dirty="0" err="1"/>
              <a:t>mức</a:t>
            </a:r>
            <a:r>
              <a:rPr lang="en-US" dirty="0"/>
              <a:t> </a:t>
            </a:r>
            <a:r>
              <a:rPr lang="en-US" dirty="0" err="1"/>
              <a:t>trung</a:t>
            </a:r>
            <a:r>
              <a:rPr lang="en-US" dirty="0"/>
              <a:t> </a:t>
            </a:r>
            <a:r>
              <a:rPr lang="en-US" dirty="0" err="1"/>
              <a:t>bình</a:t>
            </a:r>
            <a:r>
              <a:rPr lang="en-US" dirty="0"/>
              <a:t> </a:t>
            </a:r>
            <a:r>
              <a:rPr lang="en-US" dirty="0" err="1"/>
              <a:t>hoặc</a:t>
            </a:r>
            <a:r>
              <a:rPr lang="en-US" dirty="0"/>
              <a:t> </a:t>
            </a:r>
            <a:r>
              <a:rPr lang="en-US" dirty="0" err="1"/>
              <a:t>bình</a:t>
            </a:r>
            <a:r>
              <a:rPr lang="en-US" dirty="0"/>
              <a:t> </a:t>
            </a:r>
            <a:r>
              <a:rPr lang="en-US" dirty="0" err="1"/>
              <a:t>th</a:t>
            </a:r>
            <a:r>
              <a:rPr lang="vi-VN" dirty="0"/>
              <a:t>ư</a:t>
            </a:r>
            <a:r>
              <a:rPr lang="en-US" dirty="0" err="1"/>
              <a:t>ờng</a:t>
            </a:r>
            <a:endParaRPr lang="en-US" dirty="0"/>
          </a:p>
          <a:p>
            <a:pPr>
              <a:buFontTx/>
              <a:buChar char="-"/>
            </a:pPr>
            <a:r>
              <a:rPr lang="en-US" dirty="0"/>
              <a:t>FLT3-ligand (early acting growth factor): </a:t>
            </a:r>
            <a:r>
              <a:rPr lang="en-US" dirty="0" err="1"/>
              <a:t>tăng</a:t>
            </a:r>
            <a:r>
              <a:rPr lang="en-US" dirty="0"/>
              <a:t> </a:t>
            </a:r>
            <a:r>
              <a:rPr lang="en-US" dirty="0" err="1"/>
              <a:t>gấp</a:t>
            </a:r>
            <a:r>
              <a:rPr lang="en-US" dirty="0"/>
              <a:t> 30 – 100 </a:t>
            </a:r>
            <a:r>
              <a:rPr lang="en-US" dirty="0" err="1"/>
              <a:t>lần</a:t>
            </a:r>
            <a:endParaRPr lang="en-US" dirty="0"/>
          </a:p>
          <a:p>
            <a:pPr>
              <a:buFontTx/>
              <a:buChar char="-"/>
            </a:pPr>
            <a:r>
              <a:rPr lang="en-US" dirty="0"/>
              <a:t>Fibroblast </a:t>
            </a:r>
            <a:r>
              <a:rPr lang="en-US" dirty="0" err="1"/>
              <a:t>sản</a:t>
            </a:r>
            <a:r>
              <a:rPr lang="en-US" dirty="0"/>
              <a:t> </a:t>
            </a:r>
            <a:r>
              <a:rPr lang="en-US" dirty="0" err="1"/>
              <a:t>xuất</a:t>
            </a:r>
            <a:r>
              <a:rPr lang="en-US" dirty="0"/>
              <a:t> </a:t>
            </a:r>
            <a:r>
              <a:rPr lang="en-US" dirty="0" err="1"/>
              <a:t>các</a:t>
            </a:r>
            <a:r>
              <a:rPr lang="en-US" dirty="0"/>
              <a:t> cytokine </a:t>
            </a:r>
            <a:r>
              <a:rPr lang="en-US" dirty="0" err="1"/>
              <a:t>bất</a:t>
            </a:r>
            <a:r>
              <a:rPr lang="en-US" dirty="0"/>
              <a:t> </a:t>
            </a:r>
            <a:r>
              <a:rPr lang="en-US" dirty="0" err="1"/>
              <a:t>th</a:t>
            </a:r>
            <a:r>
              <a:rPr lang="vi-VN" dirty="0"/>
              <a:t>ư</a:t>
            </a:r>
            <a:r>
              <a:rPr lang="en-US" dirty="0" err="1"/>
              <a:t>ờng</a:t>
            </a:r>
            <a:endParaRPr lang="en-US" dirty="0"/>
          </a:p>
          <a:p>
            <a:pPr>
              <a:buFontTx/>
              <a:buChar char="-"/>
            </a:pPr>
            <a:r>
              <a:rPr lang="en-US" dirty="0" err="1"/>
              <a:t>Nồng</a:t>
            </a:r>
            <a:r>
              <a:rPr lang="en-US" dirty="0"/>
              <a:t> </a:t>
            </a:r>
            <a:r>
              <a:rPr lang="en-US" dirty="0" err="1"/>
              <a:t>đô</a:t>
            </a:r>
            <a:r>
              <a:rPr lang="en-US" dirty="0"/>
              <a:t>̣ granulocyte colony-stimulating </a:t>
            </a:r>
            <a:r>
              <a:rPr lang="en-US" dirty="0" err="1"/>
              <a:t>factor,erythropoietin</a:t>
            </a:r>
            <a:r>
              <a:rPr lang="en-US" dirty="0"/>
              <a:t>, thrombopoietin (TPO) </a:t>
            </a:r>
            <a:r>
              <a:rPr lang="en-US" dirty="0" err="1"/>
              <a:t>tăng</a:t>
            </a:r>
            <a:endParaRPr lang="en-US" dirty="0"/>
          </a:p>
          <a:p>
            <a:pPr>
              <a:buFontTx/>
              <a:buChar char="-"/>
            </a:pPr>
            <a:r>
              <a:rPr lang="en-US" dirty="0"/>
              <a:t>IL-1 </a:t>
            </a:r>
            <a:r>
              <a:rPr lang="en-US" dirty="0" err="1"/>
              <a:t>giảm</a:t>
            </a:r>
            <a:endParaRPr lang="en-US" dirty="0"/>
          </a:p>
          <a:p>
            <a:pPr marL="0" indent="0">
              <a:buNone/>
            </a:pPr>
            <a:r>
              <a:rPr lang="en-US" dirty="0">
                <a:hlinkClick r:id="rId2"/>
              </a:rPr>
              <a:t>https://www.ncbi.nlm.nih.gov/pmc/articles/PMC6290278/</a:t>
            </a: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3866883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FD8CE15F-0D89-45A2-9E1F-B43259A58F70}"/>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401D05BC-CFBB-4FAE-B9BA-BDA3256C37B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870502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A6930B8-1165-4669-8D98-CF8B9C19D006}"/>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64458AD2-6DBD-4160-A586-8F5D145129B9}"/>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2033094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276A49B6-F754-455B-93F9-3F33750D907B}"/>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BE310A72-8A95-45A4-8642-16AE2FA535A5}"/>
              </a:ext>
            </a:extLst>
          </p:cNvPr>
          <p:cNvPicPr>
            <a:picLocks noGrp="1" noChangeAspect="1"/>
          </p:cNvPicPr>
          <p:nvPr>
            <p:ph idx="1"/>
          </p:nvPr>
        </p:nvPicPr>
        <p:blipFill>
          <a:blip r:embed="rId2"/>
          <a:stretch>
            <a:fillRect/>
          </a:stretch>
        </p:blipFill>
        <p:spPr>
          <a:xfrm>
            <a:off x="168812" y="485335"/>
            <a:ext cx="12023188" cy="6372665"/>
          </a:xfrm>
        </p:spPr>
      </p:pic>
    </p:spTree>
    <p:extLst>
      <p:ext uri="{BB962C8B-B14F-4D97-AF65-F5344CB8AC3E}">
        <p14:creationId xmlns:p14="http://schemas.microsoft.com/office/powerpoint/2010/main" val="79396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8D1E5F8-1DC5-4442-A579-955A0CC5C31F}"/>
              </a:ext>
            </a:extLst>
          </p:cNvPr>
          <p:cNvSpPr>
            <a:spLocks noGrp="1"/>
          </p:cNvSpPr>
          <p:nvPr>
            <p:ph type="title"/>
          </p:nvPr>
        </p:nvSpPr>
        <p:spPr/>
        <p:txBody>
          <a:bodyPr/>
          <a:lstStyle/>
          <a:p>
            <a:r>
              <a:rPr lang="en-US" dirty="0"/>
              <a:t>VI – TRIỆU CHỨNG LÂM SÀNG</a:t>
            </a:r>
          </a:p>
        </p:txBody>
      </p:sp>
      <p:sp>
        <p:nvSpPr>
          <p:cNvPr id="3" name="Chỗ dành sẵn cho Nội dung 2">
            <a:extLst>
              <a:ext uri="{FF2B5EF4-FFF2-40B4-BE49-F238E27FC236}">
                <a16:creationId xmlns:a16="http://schemas.microsoft.com/office/drawing/2014/main" xmlns="" id="{08C3E63E-2731-4A8D-BA34-6757A1060654}"/>
              </a:ext>
            </a:extLst>
          </p:cNvPr>
          <p:cNvSpPr>
            <a:spLocks noGrp="1"/>
          </p:cNvSpPr>
          <p:nvPr>
            <p:ph idx="1"/>
          </p:nvPr>
        </p:nvSpPr>
        <p:spPr/>
        <p:txBody>
          <a:bodyPr>
            <a:normAutofit fontScale="92500" lnSpcReduction="20000"/>
          </a:bodyPr>
          <a:lstStyle/>
          <a:p>
            <a:pPr marL="0" indent="0">
              <a:buNone/>
            </a:pPr>
            <a:r>
              <a:rPr lang="en-US" dirty="0"/>
              <a:t>TRIỆU CHỨNG CƠ NĂNG</a:t>
            </a:r>
          </a:p>
          <a:p>
            <a:r>
              <a:rPr lang="en-US" dirty="0" err="1"/>
              <a:t>Triệu</a:t>
            </a:r>
            <a:r>
              <a:rPr lang="en-US" dirty="0"/>
              <a:t> </a:t>
            </a:r>
            <a:r>
              <a:rPr lang="en-US" dirty="0" err="1"/>
              <a:t>chứng</a:t>
            </a:r>
            <a:r>
              <a:rPr lang="en-US" dirty="0"/>
              <a:t> </a:t>
            </a:r>
            <a:r>
              <a:rPr lang="en-US" dirty="0" err="1"/>
              <a:t>thiếu</a:t>
            </a:r>
            <a:r>
              <a:rPr lang="en-US" dirty="0"/>
              <a:t> </a:t>
            </a:r>
            <a:r>
              <a:rPr lang="en-US" dirty="0" err="1"/>
              <a:t>máu</a:t>
            </a:r>
            <a:r>
              <a:rPr lang="en-US" dirty="0"/>
              <a:t>: </a:t>
            </a:r>
            <a:r>
              <a:rPr lang="en-US" dirty="0" err="1"/>
              <a:t>niêm</a:t>
            </a:r>
            <a:r>
              <a:rPr lang="en-US" dirty="0"/>
              <a:t> </a:t>
            </a:r>
            <a:r>
              <a:rPr lang="en-US" dirty="0" err="1"/>
              <a:t>nhợt</a:t>
            </a:r>
            <a:r>
              <a:rPr lang="en-US" dirty="0"/>
              <a:t>, </a:t>
            </a:r>
            <a:r>
              <a:rPr lang="en-US" dirty="0" err="1"/>
              <a:t>mệt</a:t>
            </a:r>
            <a:r>
              <a:rPr lang="en-US" dirty="0"/>
              <a:t> </a:t>
            </a:r>
            <a:r>
              <a:rPr lang="en-US" dirty="0" err="1"/>
              <a:t>mỏi</a:t>
            </a:r>
            <a:r>
              <a:rPr lang="en-US" dirty="0"/>
              <a:t>, </a:t>
            </a:r>
            <a:r>
              <a:rPr lang="en-US" dirty="0" err="1"/>
              <a:t>yếu</a:t>
            </a:r>
            <a:r>
              <a:rPr lang="en-US" dirty="0"/>
              <a:t> </a:t>
            </a:r>
            <a:r>
              <a:rPr lang="en-US" dirty="0" err="1"/>
              <a:t>sức</a:t>
            </a:r>
            <a:r>
              <a:rPr lang="en-US" dirty="0"/>
              <a:t>, </a:t>
            </a:r>
            <a:r>
              <a:rPr lang="en-US" dirty="0" err="1"/>
              <a:t>kho</a:t>
            </a:r>
            <a:r>
              <a:rPr lang="en-US" dirty="0"/>
              <a:t>́ </a:t>
            </a:r>
            <a:r>
              <a:rPr lang="en-US" dirty="0" err="1"/>
              <a:t>thơ</a:t>
            </a:r>
            <a:r>
              <a:rPr lang="en-US" dirty="0"/>
              <a:t>̉</a:t>
            </a:r>
          </a:p>
          <a:p>
            <a:r>
              <a:rPr lang="en-US" dirty="0" err="1"/>
              <a:t>Triệu</a:t>
            </a:r>
            <a:r>
              <a:rPr lang="en-US" dirty="0"/>
              <a:t> </a:t>
            </a:r>
            <a:r>
              <a:rPr lang="en-US" dirty="0" err="1"/>
              <a:t>chứng</a:t>
            </a:r>
            <a:r>
              <a:rPr lang="en-US" dirty="0"/>
              <a:t> </a:t>
            </a:r>
            <a:r>
              <a:rPr lang="en-US" dirty="0" err="1"/>
              <a:t>xuất</a:t>
            </a:r>
            <a:r>
              <a:rPr lang="en-US" dirty="0"/>
              <a:t> </a:t>
            </a:r>
            <a:r>
              <a:rPr lang="en-US" dirty="0" err="1"/>
              <a:t>huyết</a:t>
            </a:r>
            <a:r>
              <a:rPr lang="en-US" dirty="0"/>
              <a:t>: </a:t>
            </a:r>
            <a:r>
              <a:rPr lang="en-US" dirty="0" err="1"/>
              <a:t>bầm</a:t>
            </a:r>
            <a:r>
              <a:rPr lang="en-US" dirty="0"/>
              <a:t> da, </a:t>
            </a:r>
            <a:r>
              <a:rPr lang="en-US" dirty="0" err="1"/>
              <a:t>chấm</a:t>
            </a:r>
            <a:r>
              <a:rPr lang="en-US" dirty="0"/>
              <a:t> </a:t>
            </a:r>
            <a:r>
              <a:rPr lang="en-US" dirty="0" err="1"/>
              <a:t>xuất</a:t>
            </a:r>
            <a:r>
              <a:rPr lang="en-US" dirty="0"/>
              <a:t> </a:t>
            </a:r>
            <a:r>
              <a:rPr lang="en-US" dirty="0" err="1"/>
              <a:t>huyết</a:t>
            </a:r>
            <a:r>
              <a:rPr lang="en-US" dirty="0"/>
              <a:t>, </a:t>
            </a:r>
            <a:r>
              <a:rPr lang="en-US" dirty="0" err="1"/>
              <a:t>mảng</a:t>
            </a:r>
            <a:r>
              <a:rPr lang="en-US" dirty="0"/>
              <a:t> </a:t>
            </a:r>
            <a:r>
              <a:rPr lang="en-US" dirty="0" err="1"/>
              <a:t>xuất</a:t>
            </a:r>
            <a:r>
              <a:rPr lang="en-US" dirty="0"/>
              <a:t> </a:t>
            </a:r>
            <a:r>
              <a:rPr lang="en-US" dirty="0" err="1"/>
              <a:t>huyết</a:t>
            </a:r>
            <a:r>
              <a:rPr lang="en-US" dirty="0"/>
              <a:t>, </a:t>
            </a:r>
            <a:r>
              <a:rPr lang="en-US" dirty="0" err="1"/>
              <a:t>rong</a:t>
            </a:r>
            <a:r>
              <a:rPr lang="en-US" dirty="0"/>
              <a:t> </a:t>
            </a:r>
            <a:r>
              <a:rPr lang="en-US" dirty="0" err="1"/>
              <a:t>kinh</a:t>
            </a:r>
            <a:r>
              <a:rPr lang="en-US" dirty="0"/>
              <a:t>…</a:t>
            </a:r>
          </a:p>
          <a:p>
            <a:r>
              <a:rPr lang="en-US" dirty="0" err="1"/>
              <a:t>Triệu</a:t>
            </a:r>
            <a:r>
              <a:rPr lang="en-US" dirty="0"/>
              <a:t> </a:t>
            </a:r>
            <a:r>
              <a:rPr lang="en-US" dirty="0" err="1"/>
              <a:t>chứng</a:t>
            </a:r>
            <a:r>
              <a:rPr lang="en-US" dirty="0"/>
              <a:t> </a:t>
            </a:r>
            <a:r>
              <a:rPr lang="en-US" dirty="0" err="1"/>
              <a:t>nhiêm</a:t>
            </a:r>
            <a:r>
              <a:rPr lang="en-US" dirty="0"/>
              <a:t> </a:t>
            </a:r>
            <a:r>
              <a:rPr lang="en-US" dirty="0" err="1"/>
              <a:t>trùng</a:t>
            </a:r>
            <a:r>
              <a:rPr lang="en-US" dirty="0"/>
              <a:t>: </a:t>
            </a:r>
            <a:r>
              <a:rPr lang="en-US" dirty="0" err="1"/>
              <a:t>sốt</a:t>
            </a:r>
            <a:r>
              <a:rPr lang="en-US" dirty="0"/>
              <a:t>, </a:t>
            </a:r>
            <a:r>
              <a:rPr lang="en-US" dirty="0" err="1"/>
              <a:t>lạnh</a:t>
            </a:r>
            <a:r>
              <a:rPr lang="en-US" dirty="0"/>
              <a:t> run</a:t>
            </a:r>
          </a:p>
          <a:p>
            <a:pPr marL="0" indent="0">
              <a:buNone/>
            </a:pPr>
            <a:r>
              <a:rPr lang="en-US" dirty="0"/>
              <a:t>TRIỆU CHỨNG TH</a:t>
            </a:r>
            <a:r>
              <a:rPr lang="vi-VN" dirty="0"/>
              <a:t>Ư</a:t>
            </a:r>
            <a:r>
              <a:rPr lang="en-US" dirty="0"/>
              <a:t>̣C THỂ:</a:t>
            </a:r>
          </a:p>
          <a:p>
            <a:r>
              <a:rPr lang="en-US" dirty="0" err="1"/>
              <a:t>Triệu</a:t>
            </a:r>
            <a:r>
              <a:rPr lang="en-US" dirty="0"/>
              <a:t> </a:t>
            </a:r>
            <a:r>
              <a:rPr lang="en-US" dirty="0" err="1"/>
              <a:t>chứng</a:t>
            </a:r>
            <a:r>
              <a:rPr lang="en-US" dirty="0"/>
              <a:t> </a:t>
            </a:r>
            <a:r>
              <a:rPr lang="en-US" dirty="0" err="1"/>
              <a:t>thiếu</a:t>
            </a:r>
            <a:r>
              <a:rPr lang="en-US" dirty="0"/>
              <a:t> </a:t>
            </a:r>
            <a:r>
              <a:rPr lang="en-US" dirty="0" err="1"/>
              <a:t>máu</a:t>
            </a:r>
            <a:r>
              <a:rPr lang="en-US" dirty="0"/>
              <a:t>, </a:t>
            </a:r>
            <a:r>
              <a:rPr lang="en-US" dirty="0" err="1"/>
              <a:t>xuất</a:t>
            </a:r>
            <a:r>
              <a:rPr lang="en-US" dirty="0"/>
              <a:t> </a:t>
            </a:r>
            <a:r>
              <a:rPr lang="en-US" dirty="0" err="1"/>
              <a:t>huyết</a:t>
            </a:r>
            <a:endParaRPr lang="en-US" dirty="0"/>
          </a:p>
          <a:p>
            <a:r>
              <a:rPr lang="en-US" dirty="0"/>
              <a:t>Gan, </a:t>
            </a:r>
            <a:r>
              <a:rPr lang="en-US" dirty="0" err="1"/>
              <a:t>lách</a:t>
            </a:r>
            <a:r>
              <a:rPr lang="en-US" dirty="0"/>
              <a:t>, </a:t>
            </a:r>
            <a:r>
              <a:rPr lang="en-US" dirty="0" err="1"/>
              <a:t>hạch</a:t>
            </a:r>
            <a:r>
              <a:rPr lang="en-US" dirty="0"/>
              <a:t> </a:t>
            </a:r>
            <a:r>
              <a:rPr lang="en-US" dirty="0" err="1"/>
              <a:t>không</a:t>
            </a:r>
            <a:r>
              <a:rPr lang="en-US" dirty="0"/>
              <a:t> to</a:t>
            </a:r>
          </a:p>
          <a:p>
            <a:endParaRPr lang="en-US" dirty="0"/>
          </a:p>
        </p:txBody>
      </p:sp>
    </p:spTree>
    <p:extLst>
      <p:ext uri="{BB962C8B-B14F-4D97-AF65-F5344CB8AC3E}">
        <p14:creationId xmlns:p14="http://schemas.microsoft.com/office/powerpoint/2010/main" val="2171038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838FD55-3C43-4BE6-A6AA-D5C3087D58BB}"/>
              </a:ext>
            </a:extLst>
          </p:cNvPr>
          <p:cNvSpPr>
            <a:spLocks noGrp="1"/>
          </p:cNvSpPr>
          <p:nvPr>
            <p:ph type="title"/>
          </p:nvPr>
        </p:nvSpPr>
        <p:spPr/>
        <p:txBody>
          <a:bodyPr/>
          <a:lstStyle/>
          <a:p>
            <a:r>
              <a:rPr lang="en-US" dirty="0"/>
              <a:t>VII – CẬN LÂM SÀNG</a:t>
            </a:r>
          </a:p>
        </p:txBody>
      </p:sp>
      <p:sp>
        <p:nvSpPr>
          <p:cNvPr id="3" name="Chỗ dành sẵn cho Nội dung 2">
            <a:extLst>
              <a:ext uri="{FF2B5EF4-FFF2-40B4-BE49-F238E27FC236}">
                <a16:creationId xmlns:a16="http://schemas.microsoft.com/office/drawing/2014/main" xmlns="" id="{B0786577-9C6E-47DD-97BD-D89DB793D9E6}"/>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err="1"/>
              <a:t>Công</a:t>
            </a:r>
            <a:r>
              <a:rPr lang="en-US" dirty="0"/>
              <a:t> </a:t>
            </a:r>
            <a:r>
              <a:rPr lang="en-US" dirty="0" err="1"/>
              <a:t>thức</a:t>
            </a:r>
            <a:r>
              <a:rPr lang="en-US" dirty="0"/>
              <a:t> </a:t>
            </a:r>
            <a:r>
              <a:rPr lang="en-US" dirty="0" err="1"/>
              <a:t>máu</a:t>
            </a:r>
            <a:r>
              <a:rPr lang="en-US" dirty="0"/>
              <a:t>:</a:t>
            </a:r>
          </a:p>
          <a:p>
            <a:pPr>
              <a:buFontTx/>
              <a:buChar char="-"/>
            </a:pPr>
            <a:r>
              <a:rPr lang="en-US" dirty="0"/>
              <a:t>HGB </a:t>
            </a:r>
            <a:r>
              <a:rPr lang="en-US" dirty="0" err="1"/>
              <a:t>giảm</a:t>
            </a:r>
            <a:r>
              <a:rPr lang="en-US" dirty="0"/>
              <a:t>, MCV </a:t>
            </a:r>
            <a:r>
              <a:rPr lang="en-US" dirty="0" err="1"/>
              <a:t>tăng</a:t>
            </a:r>
            <a:endParaRPr lang="en-US" dirty="0"/>
          </a:p>
          <a:p>
            <a:pPr>
              <a:buFontTx/>
              <a:buChar char="-"/>
            </a:pPr>
            <a:r>
              <a:rPr lang="en-US" dirty="0"/>
              <a:t>PLT </a:t>
            </a:r>
            <a:r>
              <a:rPr lang="en-US" dirty="0" err="1"/>
              <a:t>giảm</a:t>
            </a:r>
            <a:endParaRPr lang="en-US" dirty="0"/>
          </a:p>
          <a:p>
            <a:pPr>
              <a:buFontTx/>
              <a:buChar char="-"/>
            </a:pPr>
            <a:r>
              <a:rPr lang="en-US" dirty="0"/>
              <a:t>NEUT </a:t>
            </a:r>
            <a:r>
              <a:rPr lang="en-US" dirty="0" err="1"/>
              <a:t>giảm</a:t>
            </a:r>
            <a:r>
              <a:rPr lang="en-US" dirty="0"/>
              <a:t>, LYMP </a:t>
            </a:r>
            <a:r>
              <a:rPr lang="en-US" dirty="0" err="1"/>
              <a:t>bình</a:t>
            </a:r>
            <a:r>
              <a:rPr lang="en-US" dirty="0"/>
              <a:t> </a:t>
            </a:r>
            <a:r>
              <a:rPr lang="en-US" dirty="0" err="1"/>
              <a:t>th</a:t>
            </a:r>
            <a:r>
              <a:rPr lang="vi-VN" dirty="0"/>
              <a:t>ư</a:t>
            </a:r>
            <a:r>
              <a:rPr lang="en-US" dirty="0" err="1"/>
              <a:t>ờng</a:t>
            </a:r>
            <a:r>
              <a:rPr lang="en-US" dirty="0"/>
              <a:t> </a:t>
            </a:r>
            <a:r>
              <a:rPr lang="en-US" dirty="0" err="1"/>
              <a:t>hoặc</a:t>
            </a:r>
            <a:r>
              <a:rPr lang="en-US" dirty="0"/>
              <a:t> </a:t>
            </a:r>
            <a:r>
              <a:rPr lang="en-US" dirty="0" err="1"/>
              <a:t>giảm</a:t>
            </a:r>
            <a:r>
              <a:rPr lang="en-US" dirty="0"/>
              <a:t> </a:t>
            </a:r>
            <a:r>
              <a:rPr lang="en-US" dirty="0" err="1"/>
              <a:t>nhe</a:t>
            </a:r>
            <a:r>
              <a:rPr lang="en-US" dirty="0"/>
              <a:t>̣</a:t>
            </a:r>
          </a:p>
          <a:p>
            <a:pPr marL="0" indent="0">
              <a:buNone/>
            </a:pPr>
            <a:r>
              <a:rPr lang="en-US" i="1" dirty="0">
                <a:solidFill>
                  <a:srgbClr val="002060"/>
                </a:solidFill>
              </a:rPr>
              <a:t>Ban </a:t>
            </a:r>
            <a:r>
              <a:rPr lang="en-US" i="1" dirty="0" err="1">
                <a:solidFill>
                  <a:srgbClr val="002060"/>
                </a:solidFill>
              </a:rPr>
              <a:t>đầu</a:t>
            </a:r>
            <a:r>
              <a:rPr lang="en-US" i="1" dirty="0">
                <a:solidFill>
                  <a:srgbClr val="002060"/>
                </a:solidFill>
              </a:rPr>
              <a:t> có </a:t>
            </a:r>
            <a:r>
              <a:rPr lang="en-US" i="1" dirty="0" err="1">
                <a:solidFill>
                  <a:srgbClr val="002060"/>
                </a:solidFill>
              </a:rPr>
              <a:t>thê</a:t>
            </a:r>
            <a:r>
              <a:rPr lang="en-US" i="1" dirty="0">
                <a:solidFill>
                  <a:srgbClr val="002060"/>
                </a:solidFill>
              </a:rPr>
              <a:t>̉ </a:t>
            </a:r>
            <a:r>
              <a:rPr lang="en-US" i="1" dirty="0" err="1">
                <a:solidFill>
                  <a:srgbClr val="002060"/>
                </a:solidFill>
              </a:rPr>
              <a:t>giảm</a:t>
            </a:r>
            <a:r>
              <a:rPr lang="en-US" i="1" dirty="0">
                <a:solidFill>
                  <a:srgbClr val="002060"/>
                </a:solidFill>
              </a:rPr>
              <a:t> 1 </a:t>
            </a:r>
            <a:r>
              <a:rPr lang="en-US" i="1" dirty="0" err="1">
                <a:solidFill>
                  <a:srgbClr val="002060"/>
                </a:solidFill>
              </a:rPr>
              <a:t>dòng</a:t>
            </a:r>
            <a:r>
              <a:rPr lang="en-US" i="1" dirty="0">
                <a:solidFill>
                  <a:srgbClr val="002060"/>
                </a:solidFill>
              </a:rPr>
              <a:t>, </a:t>
            </a:r>
            <a:r>
              <a:rPr lang="en-US" i="1" dirty="0" err="1">
                <a:solidFill>
                  <a:srgbClr val="002060"/>
                </a:solidFill>
              </a:rPr>
              <a:t>giảm</a:t>
            </a:r>
            <a:r>
              <a:rPr lang="en-US" i="1" dirty="0">
                <a:solidFill>
                  <a:srgbClr val="002060"/>
                </a:solidFill>
              </a:rPr>
              <a:t> 2 </a:t>
            </a:r>
            <a:r>
              <a:rPr lang="en-US" i="1" dirty="0" err="1">
                <a:solidFill>
                  <a:srgbClr val="002060"/>
                </a:solidFill>
              </a:rPr>
              <a:t>dòng</a:t>
            </a:r>
            <a:r>
              <a:rPr lang="en-US" i="1" dirty="0">
                <a:solidFill>
                  <a:srgbClr val="002060"/>
                </a:solidFill>
              </a:rPr>
              <a:t> </a:t>
            </a:r>
            <a:r>
              <a:rPr lang="en-US" i="1" dirty="0" err="1">
                <a:solidFill>
                  <a:srgbClr val="002060"/>
                </a:solidFill>
              </a:rPr>
              <a:t>tiếp</a:t>
            </a:r>
            <a:r>
              <a:rPr lang="en-US" i="1" dirty="0">
                <a:solidFill>
                  <a:srgbClr val="002060"/>
                </a:solidFill>
              </a:rPr>
              <a:t> </a:t>
            </a:r>
            <a:r>
              <a:rPr lang="en-US" i="1" dirty="0" err="1">
                <a:solidFill>
                  <a:srgbClr val="002060"/>
                </a:solidFill>
              </a:rPr>
              <a:t>theo</a:t>
            </a:r>
            <a:r>
              <a:rPr lang="en-US" i="1" dirty="0">
                <a:solidFill>
                  <a:srgbClr val="002060"/>
                </a:solidFill>
              </a:rPr>
              <a:t> </a:t>
            </a:r>
            <a:r>
              <a:rPr lang="en-US" i="1" dirty="0" err="1">
                <a:solidFill>
                  <a:srgbClr val="002060"/>
                </a:solidFill>
              </a:rPr>
              <a:t>vài</a:t>
            </a:r>
            <a:r>
              <a:rPr lang="en-US" i="1" dirty="0">
                <a:solidFill>
                  <a:srgbClr val="002060"/>
                </a:solidFill>
              </a:rPr>
              <a:t> </a:t>
            </a:r>
            <a:r>
              <a:rPr lang="en-US" i="1" dirty="0" err="1">
                <a:solidFill>
                  <a:srgbClr val="002060"/>
                </a:solidFill>
              </a:rPr>
              <a:t>ngày</a:t>
            </a:r>
            <a:r>
              <a:rPr lang="en-US" i="1" dirty="0">
                <a:solidFill>
                  <a:srgbClr val="002060"/>
                </a:solidFill>
              </a:rPr>
              <a:t> </a:t>
            </a:r>
            <a:r>
              <a:rPr lang="en-US" i="1" dirty="0" err="1">
                <a:solidFill>
                  <a:srgbClr val="002060"/>
                </a:solidFill>
              </a:rPr>
              <a:t>hoặc</a:t>
            </a:r>
            <a:r>
              <a:rPr lang="en-US" i="1" dirty="0">
                <a:solidFill>
                  <a:srgbClr val="002060"/>
                </a:solidFill>
              </a:rPr>
              <a:t> </a:t>
            </a:r>
            <a:r>
              <a:rPr lang="en-US" i="1" dirty="0" err="1">
                <a:solidFill>
                  <a:srgbClr val="002060"/>
                </a:solidFill>
              </a:rPr>
              <a:t>vài</a:t>
            </a:r>
            <a:r>
              <a:rPr lang="en-US" i="1" dirty="0">
                <a:solidFill>
                  <a:srgbClr val="002060"/>
                </a:solidFill>
              </a:rPr>
              <a:t> </a:t>
            </a:r>
            <a:r>
              <a:rPr lang="en-US" i="1" dirty="0" err="1">
                <a:solidFill>
                  <a:srgbClr val="002060"/>
                </a:solidFill>
              </a:rPr>
              <a:t>tuần</a:t>
            </a:r>
            <a:r>
              <a:rPr lang="en-US" i="1" dirty="0">
                <a:solidFill>
                  <a:srgbClr val="002060"/>
                </a:solidFill>
              </a:rPr>
              <a:t> </a:t>
            </a:r>
            <a:r>
              <a:rPr lang="en-US" i="1" dirty="0" err="1">
                <a:solidFill>
                  <a:srgbClr val="002060"/>
                </a:solidFill>
              </a:rPr>
              <a:t>sau</a:t>
            </a:r>
            <a:r>
              <a:rPr lang="en-US" i="1" dirty="0">
                <a:solidFill>
                  <a:srgbClr val="002060"/>
                </a:solidFill>
              </a:rPr>
              <a:t> </a:t>
            </a:r>
            <a:r>
              <a:rPr lang="en-US" i="1" dirty="0" err="1">
                <a:solidFill>
                  <a:srgbClr val="002060"/>
                </a:solidFill>
              </a:rPr>
              <a:t>đo</a:t>
            </a:r>
            <a:r>
              <a:rPr lang="en-US" i="1" dirty="0">
                <a:solidFill>
                  <a:srgbClr val="002060"/>
                </a:solidFill>
              </a:rPr>
              <a:t>́</a:t>
            </a:r>
          </a:p>
          <a:p>
            <a:pPr marL="0" indent="0">
              <a:buNone/>
            </a:pPr>
            <a:r>
              <a:rPr lang="en-US" dirty="0"/>
              <a:t>2. </a:t>
            </a:r>
            <a:r>
              <a:rPr lang="en-US" dirty="0" err="1"/>
              <a:t>Hồng</a:t>
            </a:r>
            <a:r>
              <a:rPr lang="en-US" dirty="0"/>
              <a:t> </a:t>
            </a:r>
            <a:r>
              <a:rPr lang="en-US" dirty="0" err="1"/>
              <a:t>cầu</a:t>
            </a:r>
            <a:r>
              <a:rPr lang="en-US" dirty="0"/>
              <a:t> l</a:t>
            </a:r>
            <a:r>
              <a:rPr lang="vi-VN" dirty="0"/>
              <a:t>ư</a:t>
            </a:r>
            <a:r>
              <a:rPr lang="en-US" dirty="0" err="1"/>
              <a:t>ới</a:t>
            </a:r>
            <a:r>
              <a:rPr lang="en-US" dirty="0"/>
              <a:t>: </a:t>
            </a:r>
            <a:r>
              <a:rPr lang="en-US" dirty="0" err="1"/>
              <a:t>giảm</a:t>
            </a:r>
            <a:r>
              <a:rPr lang="en-US" dirty="0"/>
              <a:t>, </a:t>
            </a:r>
            <a:r>
              <a:rPr lang="en-US" dirty="0" err="1"/>
              <a:t>th</a:t>
            </a:r>
            <a:r>
              <a:rPr lang="vi-VN" dirty="0"/>
              <a:t>ư</a:t>
            </a:r>
            <a:r>
              <a:rPr lang="en-US" dirty="0" err="1"/>
              <a:t>ờng</a:t>
            </a:r>
            <a:r>
              <a:rPr lang="en-US" dirty="0"/>
              <a:t> &lt;1%</a:t>
            </a:r>
          </a:p>
        </p:txBody>
      </p:sp>
    </p:spTree>
    <p:extLst>
      <p:ext uri="{BB962C8B-B14F-4D97-AF65-F5344CB8AC3E}">
        <p14:creationId xmlns:p14="http://schemas.microsoft.com/office/powerpoint/2010/main" val="1995340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4A0037F7-CB2E-4F93-A460-4C772A7314A5}"/>
              </a:ext>
            </a:extLst>
          </p:cNvPr>
          <p:cNvSpPr>
            <a:spLocks noGrp="1"/>
          </p:cNvSpPr>
          <p:nvPr>
            <p:ph type="title"/>
          </p:nvPr>
        </p:nvSpPr>
        <p:spPr/>
        <p:txBody>
          <a:bodyPr/>
          <a:lstStyle/>
          <a:p>
            <a:r>
              <a:rPr lang="en-US" dirty="0"/>
              <a:t>VII – CẬN LÂM SÀNG</a:t>
            </a:r>
          </a:p>
        </p:txBody>
      </p:sp>
      <p:sp>
        <p:nvSpPr>
          <p:cNvPr id="3" name="Chỗ dành sẵn cho Nội dung 2">
            <a:extLst>
              <a:ext uri="{FF2B5EF4-FFF2-40B4-BE49-F238E27FC236}">
                <a16:creationId xmlns:a16="http://schemas.microsoft.com/office/drawing/2014/main" xmlns="" id="{6229BFBD-042D-4082-B3AF-A74B484F6837}"/>
              </a:ext>
            </a:extLst>
          </p:cNvPr>
          <p:cNvSpPr>
            <a:spLocks noGrp="1"/>
          </p:cNvSpPr>
          <p:nvPr>
            <p:ph idx="1"/>
          </p:nvPr>
        </p:nvSpPr>
        <p:spPr/>
        <p:txBody>
          <a:bodyPr/>
          <a:lstStyle/>
          <a:p>
            <a:pPr marL="0" indent="0">
              <a:buNone/>
            </a:pPr>
            <a:r>
              <a:rPr lang="en-US" dirty="0"/>
              <a:t> </a:t>
            </a:r>
          </a:p>
        </p:txBody>
      </p:sp>
      <p:pic>
        <p:nvPicPr>
          <p:cNvPr id="5" name="Hình ảnh 4">
            <a:extLst>
              <a:ext uri="{FF2B5EF4-FFF2-40B4-BE49-F238E27FC236}">
                <a16:creationId xmlns:a16="http://schemas.microsoft.com/office/drawing/2014/main" xmlns="" id="{302E667C-DA1B-4C9A-9683-A56A11C15397}"/>
              </a:ext>
            </a:extLst>
          </p:cNvPr>
          <p:cNvPicPr>
            <a:picLocks noChangeAspect="1"/>
          </p:cNvPicPr>
          <p:nvPr/>
        </p:nvPicPr>
        <p:blipFill>
          <a:blip r:embed="rId3"/>
          <a:stretch>
            <a:fillRect/>
          </a:stretch>
        </p:blipFill>
        <p:spPr>
          <a:xfrm>
            <a:off x="985519" y="1777437"/>
            <a:ext cx="10772346" cy="4706490"/>
          </a:xfrm>
          <a:prstGeom prst="rect">
            <a:avLst/>
          </a:prstGeom>
        </p:spPr>
      </p:pic>
    </p:spTree>
    <p:extLst>
      <p:ext uri="{BB962C8B-B14F-4D97-AF65-F5344CB8AC3E}">
        <p14:creationId xmlns:p14="http://schemas.microsoft.com/office/powerpoint/2010/main" val="3601563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844863A-D3A9-4BD3-86F3-649A6CFDE460}"/>
              </a:ext>
            </a:extLst>
          </p:cNvPr>
          <p:cNvSpPr>
            <a:spLocks noGrp="1"/>
          </p:cNvSpPr>
          <p:nvPr>
            <p:ph type="title"/>
          </p:nvPr>
        </p:nvSpPr>
        <p:spPr/>
        <p:txBody>
          <a:bodyPr/>
          <a:lstStyle/>
          <a:p>
            <a:r>
              <a:rPr lang="en-US" dirty="0"/>
              <a:t>II- LICH SỬ</a:t>
            </a:r>
          </a:p>
        </p:txBody>
      </p:sp>
      <p:sp>
        <p:nvSpPr>
          <p:cNvPr id="3" name="Chỗ dành sẵn cho Nội dung 2">
            <a:extLst>
              <a:ext uri="{FF2B5EF4-FFF2-40B4-BE49-F238E27FC236}">
                <a16:creationId xmlns:a16="http://schemas.microsoft.com/office/drawing/2014/main" xmlns="" id="{4AB79AE2-9B80-4FEB-88FA-7825555C2CB8}"/>
              </a:ext>
            </a:extLst>
          </p:cNvPr>
          <p:cNvSpPr>
            <a:spLocks noGrp="1"/>
          </p:cNvSpPr>
          <p:nvPr>
            <p:ph idx="1"/>
          </p:nvPr>
        </p:nvSpPr>
        <p:spPr/>
        <p:txBody>
          <a:bodyPr>
            <a:normAutofit fontScale="85000" lnSpcReduction="20000"/>
          </a:bodyPr>
          <a:lstStyle/>
          <a:p>
            <a:r>
              <a:rPr lang="en-US" dirty="0"/>
              <a:t>1888, Paul Ehrlich </a:t>
            </a:r>
            <a:r>
              <a:rPr lang="en-US" dirty="0" err="1"/>
              <a:t>mô</a:t>
            </a:r>
            <a:r>
              <a:rPr lang="en-US" dirty="0"/>
              <a:t> tả 1 </a:t>
            </a:r>
            <a:r>
              <a:rPr lang="en-US" dirty="0" err="1"/>
              <a:t>phu</a:t>
            </a:r>
            <a:r>
              <a:rPr lang="en-US" dirty="0"/>
              <a:t>̣ </a:t>
            </a:r>
            <a:r>
              <a:rPr lang="en-US" dirty="0" err="1"/>
              <a:t>nữa</a:t>
            </a:r>
            <a:r>
              <a:rPr lang="en-US" dirty="0"/>
              <a:t> </a:t>
            </a:r>
            <a:r>
              <a:rPr lang="en-US" dirty="0" err="1"/>
              <a:t>tre</a:t>
            </a:r>
            <a:r>
              <a:rPr lang="en-US" dirty="0"/>
              <a:t>̉ </a:t>
            </a:r>
            <a:r>
              <a:rPr lang="en-US" dirty="0" err="1"/>
              <a:t>mang</a:t>
            </a:r>
            <a:r>
              <a:rPr lang="en-US" dirty="0"/>
              <a:t> </a:t>
            </a:r>
            <a:r>
              <a:rPr lang="en-US" dirty="0" err="1"/>
              <a:t>thai</a:t>
            </a:r>
            <a:r>
              <a:rPr lang="en-US" dirty="0"/>
              <a:t> </a:t>
            </a:r>
            <a:r>
              <a:rPr lang="en-US" dirty="0" err="1"/>
              <a:t>tư</a:t>
            </a:r>
            <a:r>
              <a:rPr lang="en-US" dirty="0"/>
              <a:t>̉ </a:t>
            </a:r>
            <a:r>
              <a:rPr lang="en-US" dirty="0" err="1"/>
              <a:t>vong</a:t>
            </a:r>
            <a:r>
              <a:rPr lang="en-US" dirty="0"/>
              <a:t> do </a:t>
            </a:r>
            <a:r>
              <a:rPr lang="en-US" dirty="0" err="1"/>
              <a:t>thiếu</a:t>
            </a:r>
            <a:r>
              <a:rPr lang="en-US" dirty="0"/>
              <a:t> </a:t>
            </a:r>
            <a:r>
              <a:rPr lang="en-US" dirty="0" err="1"/>
              <a:t>máu</a:t>
            </a:r>
            <a:r>
              <a:rPr lang="en-US" dirty="0"/>
              <a:t> </a:t>
            </a:r>
            <a:r>
              <a:rPr lang="en-US" dirty="0" err="1"/>
              <a:t>nặng</a:t>
            </a:r>
            <a:r>
              <a:rPr lang="en-US" dirty="0"/>
              <a:t> </a:t>
            </a:r>
            <a:r>
              <a:rPr lang="en-US" dirty="0" err="1"/>
              <a:t>va</a:t>
            </a:r>
            <a:r>
              <a:rPr lang="en-US" dirty="0"/>
              <a:t>̀ </a:t>
            </a:r>
            <a:r>
              <a:rPr lang="en-US" dirty="0" err="1"/>
              <a:t>giảm</a:t>
            </a:r>
            <a:r>
              <a:rPr lang="en-US" dirty="0"/>
              <a:t> </a:t>
            </a:r>
            <a:r>
              <a:rPr lang="en-US" dirty="0" err="1"/>
              <a:t>bạch</a:t>
            </a:r>
            <a:r>
              <a:rPr lang="en-US" dirty="0"/>
              <a:t> </a:t>
            </a:r>
            <a:r>
              <a:rPr lang="en-US" dirty="0" err="1"/>
              <a:t>cầu</a:t>
            </a:r>
            <a:r>
              <a:rPr lang="en-US" dirty="0"/>
              <a:t> </a:t>
            </a:r>
            <a:r>
              <a:rPr lang="en-US" dirty="0" err="1"/>
              <a:t>nặng</a:t>
            </a:r>
            <a:r>
              <a:rPr lang="en-US" dirty="0"/>
              <a:t>, </a:t>
            </a:r>
            <a:r>
              <a:rPr lang="en-US" dirty="0" err="1"/>
              <a:t>sinh</a:t>
            </a:r>
            <a:r>
              <a:rPr lang="en-US" dirty="0"/>
              <a:t> </a:t>
            </a:r>
            <a:r>
              <a:rPr lang="en-US" dirty="0" err="1"/>
              <a:t>thiết</a:t>
            </a:r>
            <a:r>
              <a:rPr lang="en-US" dirty="0"/>
              <a:t> </a:t>
            </a:r>
            <a:r>
              <a:rPr lang="en-US" dirty="0" err="1"/>
              <a:t>tủy</a:t>
            </a:r>
            <a:r>
              <a:rPr lang="en-US" dirty="0"/>
              <a:t> x</a:t>
            </a:r>
            <a:r>
              <a:rPr lang="vi-VN" dirty="0"/>
              <a:t>ư</a:t>
            </a:r>
            <a:r>
              <a:rPr lang="en-US" dirty="0" err="1"/>
              <a:t>ơng</a:t>
            </a:r>
            <a:r>
              <a:rPr lang="en-US" dirty="0"/>
              <a:t> </a:t>
            </a:r>
            <a:r>
              <a:rPr lang="en-US" dirty="0" err="1"/>
              <a:t>nhận</a:t>
            </a:r>
            <a:r>
              <a:rPr lang="en-US" dirty="0"/>
              <a:t> </a:t>
            </a:r>
            <a:r>
              <a:rPr lang="en-US" dirty="0" err="1"/>
              <a:t>thấy</a:t>
            </a:r>
            <a:r>
              <a:rPr lang="en-US" dirty="0"/>
              <a:t> </a:t>
            </a:r>
            <a:r>
              <a:rPr lang="en-US" dirty="0" err="1"/>
              <a:t>tủy</a:t>
            </a:r>
            <a:r>
              <a:rPr lang="en-US" dirty="0"/>
              <a:t> </a:t>
            </a:r>
            <a:r>
              <a:rPr lang="en-US" dirty="0" err="1"/>
              <a:t>hóa</a:t>
            </a:r>
            <a:r>
              <a:rPr lang="en-US" dirty="0"/>
              <a:t> </a:t>
            </a:r>
            <a:r>
              <a:rPr lang="en-US" dirty="0" err="1"/>
              <a:t>mơ</a:t>
            </a:r>
            <a:r>
              <a:rPr lang="en-US" dirty="0"/>
              <a:t>̃ </a:t>
            </a:r>
            <a:r>
              <a:rPr lang="en-US" dirty="0" err="1"/>
              <a:t>va</a:t>
            </a:r>
            <a:r>
              <a:rPr lang="en-US" dirty="0"/>
              <a:t>̀ </a:t>
            </a:r>
            <a:r>
              <a:rPr lang="en-US" dirty="0" err="1"/>
              <a:t>gần</a:t>
            </a:r>
            <a:r>
              <a:rPr lang="en-US" dirty="0"/>
              <a:t> </a:t>
            </a:r>
            <a:r>
              <a:rPr lang="en-US" dirty="0" err="1"/>
              <a:t>nh</a:t>
            </a:r>
            <a:r>
              <a:rPr lang="vi-VN" dirty="0"/>
              <a:t>ư</a:t>
            </a:r>
            <a:r>
              <a:rPr lang="en-US" dirty="0"/>
              <a:t> </a:t>
            </a:r>
            <a:r>
              <a:rPr lang="en-US" dirty="0" err="1"/>
              <a:t>không</a:t>
            </a:r>
            <a:r>
              <a:rPr lang="en-US" dirty="0"/>
              <a:t> có </a:t>
            </a:r>
            <a:r>
              <a:rPr lang="en-US" dirty="0" err="1"/>
              <a:t>sư</a:t>
            </a:r>
            <a:r>
              <a:rPr lang="en-US" dirty="0"/>
              <a:t>̣ </a:t>
            </a:r>
            <a:r>
              <a:rPr lang="en-US" dirty="0" err="1"/>
              <a:t>tạo</a:t>
            </a:r>
            <a:r>
              <a:rPr lang="en-US" dirty="0"/>
              <a:t> </a:t>
            </a:r>
            <a:r>
              <a:rPr lang="en-US" dirty="0" err="1"/>
              <a:t>máu</a:t>
            </a:r>
            <a:endParaRPr lang="en-US" dirty="0"/>
          </a:p>
          <a:p>
            <a:r>
              <a:rPr lang="en-US" dirty="0"/>
              <a:t>1904,  </a:t>
            </a:r>
            <a:r>
              <a:rPr lang="en-US" dirty="0" err="1"/>
              <a:t>Chaufard</a:t>
            </a:r>
            <a:r>
              <a:rPr lang="en-US" dirty="0"/>
              <a:t> </a:t>
            </a:r>
            <a:r>
              <a:rPr lang="en-US" dirty="0" err="1"/>
              <a:t>dùng</a:t>
            </a:r>
            <a:r>
              <a:rPr lang="en-US" dirty="0"/>
              <a:t> </a:t>
            </a:r>
            <a:r>
              <a:rPr lang="en-US" dirty="0" err="1"/>
              <a:t>thuật</a:t>
            </a:r>
            <a:r>
              <a:rPr lang="en-US" dirty="0"/>
              <a:t> </a:t>
            </a:r>
            <a:r>
              <a:rPr lang="en-US" dirty="0" err="1"/>
              <a:t>ngư</a:t>
            </a:r>
            <a:r>
              <a:rPr lang="en-US" dirty="0"/>
              <a:t>̃ Aplastic anemia </a:t>
            </a:r>
            <a:r>
              <a:rPr lang="en-US" dirty="0" err="1"/>
              <a:t>cho</a:t>
            </a:r>
            <a:r>
              <a:rPr lang="en-US" dirty="0"/>
              <a:t> </a:t>
            </a:r>
            <a:r>
              <a:rPr lang="en-US" dirty="0" err="1"/>
              <a:t>hiện</a:t>
            </a:r>
            <a:r>
              <a:rPr lang="en-US" dirty="0"/>
              <a:t> t</a:t>
            </a:r>
            <a:r>
              <a:rPr lang="vi-VN" dirty="0"/>
              <a:t>ư</a:t>
            </a:r>
            <a:r>
              <a:rPr lang="en-US" dirty="0" err="1"/>
              <a:t>ợng</a:t>
            </a:r>
            <a:r>
              <a:rPr lang="en-US" dirty="0"/>
              <a:t> </a:t>
            </a:r>
            <a:r>
              <a:rPr lang="en-US" dirty="0" err="1"/>
              <a:t>này</a:t>
            </a:r>
            <a:endParaRPr lang="en-US" dirty="0"/>
          </a:p>
          <a:p>
            <a:r>
              <a:rPr lang="en-US" dirty="0"/>
              <a:t>1972, Thomas </a:t>
            </a:r>
            <a:r>
              <a:rPr lang="en-US" dirty="0" err="1"/>
              <a:t>va</a:t>
            </a:r>
            <a:r>
              <a:rPr lang="en-US" dirty="0"/>
              <a:t>̀ </a:t>
            </a:r>
            <a:r>
              <a:rPr lang="en-US" dirty="0" err="1"/>
              <a:t>cộng</a:t>
            </a:r>
            <a:r>
              <a:rPr lang="en-US" dirty="0"/>
              <a:t> </a:t>
            </a:r>
            <a:r>
              <a:rPr lang="en-US" dirty="0" err="1"/>
              <a:t>sư</a:t>
            </a:r>
            <a:r>
              <a:rPr lang="en-US" dirty="0"/>
              <a:t>̣ </a:t>
            </a:r>
            <a:r>
              <a:rPr lang="en-US" dirty="0" err="1"/>
              <a:t>ch</a:t>
            </a:r>
            <a:r>
              <a:rPr lang="vi-VN" dirty="0"/>
              <a:t>ư</a:t>
            </a:r>
            <a:r>
              <a:rPr lang="en-US" dirty="0"/>
              <a:t>́ng </a:t>
            </a:r>
            <a:r>
              <a:rPr lang="en-US" dirty="0" err="1"/>
              <a:t>minh</a:t>
            </a:r>
            <a:r>
              <a:rPr lang="en-US" dirty="0"/>
              <a:t> </a:t>
            </a:r>
            <a:r>
              <a:rPr lang="en-US" dirty="0" err="1"/>
              <a:t>ghép</a:t>
            </a:r>
            <a:r>
              <a:rPr lang="en-US" dirty="0"/>
              <a:t> </a:t>
            </a:r>
            <a:r>
              <a:rPr lang="en-US" dirty="0" err="1"/>
              <a:t>tủy</a:t>
            </a:r>
            <a:r>
              <a:rPr lang="en-US" dirty="0"/>
              <a:t> x</a:t>
            </a:r>
            <a:r>
              <a:rPr lang="vi-VN" dirty="0"/>
              <a:t>ư</a:t>
            </a:r>
            <a:r>
              <a:rPr lang="en-US" dirty="0" err="1"/>
              <a:t>ơng</a:t>
            </a:r>
            <a:r>
              <a:rPr lang="en-US" dirty="0"/>
              <a:t> </a:t>
            </a:r>
            <a:r>
              <a:rPr lang="en-US" dirty="0" err="1"/>
              <a:t>tư</a:t>
            </a:r>
            <a:r>
              <a:rPr lang="vi-VN" dirty="0"/>
              <a:t>ơ</a:t>
            </a:r>
            <a:r>
              <a:rPr lang="en-US" dirty="0"/>
              <a:t>ng </a:t>
            </a:r>
            <a:r>
              <a:rPr lang="en-US" dirty="0" err="1"/>
              <a:t>thích</a:t>
            </a:r>
            <a:r>
              <a:rPr lang="en-US" dirty="0"/>
              <a:t> </a:t>
            </a:r>
            <a:r>
              <a:rPr lang="en-US" dirty="0" err="1"/>
              <a:t>tư</a:t>
            </a:r>
            <a:r>
              <a:rPr lang="en-US" dirty="0"/>
              <a:t>̀ chị </a:t>
            </a:r>
            <a:r>
              <a:rPr lang="en-US" dirty="0" err="1"/>
              <a:t>em</a:t>
            </a:r>
            <a:r>
              <a:rPr lang="en-US" dirty="0"/>
              <a:t> </a:t>
            </a:r>
            <a:r>
              <a:rPr lang="en-US" dirty="0" err="1"/>
              <a:t>giúp</a:t>
            </a:r>
            <a:r>
              <a:rPr lang="en-US" dirty="0"/>
              <a:t> </a:t>
            </a:r>
            <a:r>
              <a:rPr lang="en-US" dirty="0" err="1"/>
              <a:t>khỏi</a:t>
            </a:r>
            <a:r>
              <a:rPr lang="en-US" dirty="0"/>
              <a:t> </a:t>
            </a:r>
            <a:r>
              <a:rPr lang="en-US" dirty="0" err="1"/>
              <a:t>bệnh</a:t>
            </a:r>
            <a:endParaRPr lang="en-US" dirty="0"/>
          </a:p>
          <a:p>
            <a:r>
              <a:rPr lang="en-US" dirty="0"/>
              <a:t>Ban </a:t>
            </a:r>
            <a:r>
              <a:rPr lang="en-US" dirty="0" err="1"/>
              <a:t>đầu</a:t>
            </a:r>
            <a:r>
              <a:rPr lang="en-US" dirty="0"/>
              <a:t> </a:t>
            </a:r>
            <a:r>
              <a:rPr lang="en-US" dirty="0" err="1"/>
              <a:t>bệnh</a:t>
            </a:r>
            <a:r>
              <a:rPr lang="en-US" dirty="0"/>
              <a:t> đ</a:t>
            </a:r>
            <a:r>
              <a:rPr lang="vi-VN" dirty="0"/>
              <a:t>ư</a:t>
            </a:r>
            <a:r>
              <a:rPr lang="en-US" dirty="0" err="1"/>
              <a:t>ợc</a:t>
            </a:r>
            <a:r>
              <a:rPr lang="en-US" dirty="0"/>
              <a:t> </a:t>
            </a:r>
            <a:r>
              <a:rPr lang="en-US" dirty="0" err="1"/>
              <a:t>cho</a:t>
            </a:r>
            <a:r>
              <a:rPr lang="en-US" dirty="0"/>
              <a:t> là do </a:t>
            </a:r>
            <a:r>
              <a:rPr lang="en-US" dirty="0" err="1"/>
              <a:t>sư</a:t>
            </a:r>
            <a:r>
              <a:rPr lang="en-US" dirty="0"/>
              <a:t>̣ </a:t>
            </a:r>
            <a:r>
              <a:rPr lang="en-US" dirty="0" err="1"/>
              <a:t>teo</a:t>
            </a:r>
            <a:r>
              <a:rPr lang="en-US" dirty="0"/>
              <a:t> </a:t>
            </a:r>
            <a:r>
              <a:rPr lang="en-US" dirty="0" err="1"/>
              <a:t>hoặc</a:t>
            </a:r>
            <a:r>
              <a:rPr lang="en-US" dirty="0"/>
              <a:t> </a:t>
            </a:r>
            <a:r>
              <a:rPr lang="en-US" dirty="0" err="1"/>
              <a:t>ảnh</a:t>
            </a:r>
            <a:r>
              <a:rPr lang="en-US" dirty="0"/>
              <a:t> h</a:t>
            </a:r>
            <a:r>
              <a:rPr lang="vi-VN" dirty="0"/>
              <a:t>ư</a:t>
            </a:r>
            <a:r>
              <a:rPr lang="en-US" dirty="0" err="1"/>
              <a:t>ởng</a:t>
            </a:r>
            <a:r>
              <a:rPr lang="en-US" dirty="0"/>
              <a:t> do </a:t>
            </a:r>
            <a:r>
              <a:rPr lang="en-US" dirty="0" err="1"/>
              <a:t>độc</a:t>
            </a:r>
            <a:r>
              <a:rPr lang="en-US" dirty="0"/>
              <a:t> </a:t>
            </a:r>
            <a:r>
              <a:rPr lang="en-US" dirty="0" err="1"/>
              <a:t>chất</a:t>
            </a:r>
            <a:r>
              <a:rPr lang="en-US" dirty="0"/>
              <a:t> </a:t>
            </a:r>
            <a:r>
              <a:rPr lang="en-US" dirty="0" err="1"/>
              <a:t>của</a:t>
            </a:r>
            <a:r>
              <a:rPr lang="en-US" dirty="0"/>
              <a:t> </a:t>
            </a:r>
            <a:r>
              <a:rPr lang="en-US" dirty="0" err="1"/>
              <a:t>tủy</a:t>
            </a:r>
            <a:r>
              <a:rPr lang="en-US" dirty="0"/>
              <a:t>, </a:t>
            </a:r>
            <a:r>
              <a:rPr lang="en-US" dirty="0" err="1"/>
              <a:t>sau</a:t>
            </a:r>
            <a:r>
              <a:rPr lang="en-US" dirty="0"/>
              <a:t> </a:t>
            </a:r>
            <a:r>
              <a:rPr lang="en-US" dirty="0" err="1"/>
              <a:t>đo</a:t>
            </a:r>
            <a:r>
              <a:rPr lang="en-US" dirty="0"/>
              <a:t>́ ng</a:t>
            </a:r>
            <a:r>
              <a:rPr lang="vi-VN" dirty="0"/>
              <a:t>ư</a:t>
            </a:r>
            <a:r>
              <a:rPr lang="en-US" dirty="0" err="1"/>
              <a:t>ời</a:t>
            </a:r>
            <a:r>
              <a:rPr lang="en-US" dirty="0"/>
              <a:t> ta </a:t>
            </a:r>
            <a:r>
              <a:rPr lang="en-US" dirty="0" err="1"/>
              <a:t>nhận</a:t>
            </a:r>
            <a:r>
              <a:rPr lang="en-US" dirty="0"/>
              <a:t> </a:t>
            </a:r>
            <a:r>
              <a:rPr lang="en-US" dirty="0" err="1"/>
              <a:t>thấy</a:t>
            </a:r>
            <a:r>
              <a:rPr lang="en-US" dirty="0"/>
              <a:t> </a:t>
            </a:r>
            <a:r>
              <a:rPr lang="en-US" dirty="0" err="1"/>
              <a:t>một</a:t>
            </a:r>
            <a:r>
              <a:rPr lang="en-US" dirty="0"/>
              <a:t> </a:t>
            </a:r>
            <a:r>
              <a:rPr lang="en-US" dirty="0" err="1"/>
              <a:t>sô</a:t>
            </a:r>
            <a:r>
              <a:rPr lang="en-US" dirty="0"/>
              <a:t>́ </a:t>
            </a:r>
            <a:r>
              <a:rPr lang="en-US" dirty="0" err="1"/>
              <a:t>bệnh</a:t>
            </a:r>
            <a:r>
              <a:rPr lang="en-US" dirty="0"/>
              <a:t> </a:t>
            </a:r>
            <a:r>
              <a:rPr lang="en-US" dirty="0" err="1"/>
              <a:t>nhân</a:t>
            </a:r>
            <a:r>
              <a:rPr lang="en-US" dirty="0"/>
              <a:t> đ</a:t>
            </a:r>
            <a:r>
              <a:rPr lang="vi-VN" dirty="0"/>
              <a:t>ư</a:t>
            </a:r>
            <a:r>
              <a:rPr lang="en-US" dirty="0" err="1"/>
              <a:t>ợc</a:t>
            </a:r>
            <a:r>
              <a:rPr lang="en-US" dirty="0"/>
              <a:t> </a:t>
            </a:r>
            <a:r>
              <a:rPr lang="en-US" dirty="0" err="1"/>
              <a:t>điều</a:t>
            </a:r>
            <a:r>
              <a:rPr lang="en-US" dirty="0"/>
              <a:t> trị </a:t>
            </a:r>
            <a:r>
              <a:rPr lang="en-US" dirty="0" err="1"/>
              <a:t>ức</a:t>
            </a:r>
            <a:r>
              <a:rPr lang="en-US" dirty="0"/>
              <a:t> </a:t>
            </a:r>
            <a:r>
              <a:rPr lang="en-US" dirty="0" err="1"/>
              <a:t>chê</a:t>
            </a:r>
            <a:r>
              <a:rPr lang="en-US" dirty="0"/>
              <a:t>́ </a:t>
            </a:r>
            <a:r>
              <a:rPr lang="en-US" dirty="0" err="1"/>
              <a:t>miễn</a:t>
            </a:r>
            <a:r>
              <a:rPr lang="en-US" dirty="0"/>
              <a:t> </a:t>
            </a:r>
            <a:r>
              <a:rPr lang="en-US" dirty="0" err="1"/>
              <a:t>dịch</a:t>
            </a:r>
            <a:r>
              <a:rPr lang="en-US" dirty="0"/>
              <a:t> tr</a:t>
            </a:r>
            <a:r>
              <a:rPr lang="vi-VN" dirty="0"/>
              <a:t>ư</a:t>
            </a:r>
            <a:r>
              <a:rPr lang="en-US" dirty="0" err="1"/>
              <a:t>ớc</a:t>
            </a:r>
            <a:r>
              <a:rPr lang="en-US" dirty="0"/>
              <a:t> </a:t>
            </a:r>
            <a:r>
              <a:rPr lang="en-US" dirty="0" err="1"/>
              <a:t>khi</a:t>
            </a:r>
            <a:r>
              <a:rPr lang="en-US" dirty="0"/>
              <a:t> </a:t>
            </a:r>
            <a:r>
              <a:rPr lang="en-US" dirty="0" err="1"/>
              <a:t>ghép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vẫn</a:t>
            </a:r>
            <a:r>
              <a:rPr lang="en-US" dirty="0"/>
              <a:t> </a:t>
            </a:r>
            <a:r>
              <a:rPr lang="en-US" dirty="0" err="1"/>
              <a:t>hồi</a:t>
            </a:r>
            <a:r>
              <a:rPr lang="en-US" dirty="0"/>
              <a:t> </a:t>
            </a:r>
            <a:r>
              <a:rPr lang="en-US" dirty="0" err="1"/>
              <a:t>phục</a:t>
            </a:r>
            <a:r>
              <a:rPr lang="en-US" dirty="0"/>
              <a:t> dù </a:t>
            </a:r>
            <a:r>
              <a:rPr lang="en-US" dirty="0" err="1"/>
              <a:t>không</a:t>
            </a:r>
            <a:r>
              <a:rPr lang="en-US" dirty="0"/>
              <a:t> </a:t>
            </a:r>
            <a:r>
              <a:rPr lang="en-US" dirty="0" err="1"/>
              <a:t>mọc</a:t>
            </a:r>
            <a:r>
              <a:rPr lang="en-US" dirty="0"/>
              <a:t> </a:t>
            </a:r>
            <a:r>
              <a:rPr lang="en-US" dirty="0" err="1"/>
              <a:t>mảnh</a:t>
            </a:r>
            <a:r>
              <a:rPr lang="en-US" dirty="0"/>
              <a:t> </a:t>
            </a:r>
            <a:r>
              <a:rPr lang="en-US" dirty="0" err="1"/>
              <a:t>ghép</a:t>
            </a:r>
            <a:r>
              <a:rPr lang="en-US" dirty="0"/>
              <a:t> =&gt; </a:t>
            </a:r>
            <a:r>
              <a:rPr lang="en-US" dirty="0" err="1"/>
              <a:t>gia</a:t>
            </a:r>
            <a:r>
              <a:rPr lang="en-US" dirty="0"/>
              <a:t>̉ </a:t>
            </a:r>
            <a:r>
              <a:rPr lang="en-US" dirty="0" err="1"/>
              <a:t>thuyết</a:t>
            </a:r>
            <a:r>
              <a:rPr lang="en-US" dirty="0"/>
              <a:t> </a:t>
            </a:r>
            <a:r>
              <a:rPr lang="en-US" dirty="0" err="1"/>
              <a:t>nguyên</a:t>
            </a:r>
            <a:r>
              <a:rPr lang="en-US" dirty="0"/>
              <a:t> </a:t>
            </a:r>
            <a:r>
              <a:rPr lang="en-US" dirty="0" err="1"/>
              <a:t>nhân</a:t>
            </a:r>
            <a:r>
              <a:rPr lang="en-US" dirty="0"/>
              <a:t> do c</a:t>
            </a:r>
            <a:r>
              <a:rPr lang="vi-VN" dirty="0"/>
              <a:t>ơ</a:t>
            </a:r>
            <a:r>
              <a:rPr lang="en-US" dirty="0"/>
              <a:t> </a:t>
            </a:r>
            <a:r>
              <a:rPr lang="en-US" dirty="0" err="1"/>
              <a:t>chê</a:t>
            </a:r>
            <a:r>
              <a:rPr lang="en-US" dirty="0"/>
              <a:t>́ </a:t>
            </a:r>
            <a:r>
              <a:rPr lang="en-US" dirty="0" err="1"/>
              <a:t>miễn</a:t>
            </a:r>
            <a:r>
              <a:rPr lang="en-US" dirty="0"/>
              <a:t> </a:t>
            </a:r>
            <a:r>
              <a:rPr lang="en-US" dirty="0" err="1"/>
              <a:t>dịch</a:t>
            </a:r>
            <a:r>
              <a:rPr lang="en-US" dirty="0"/>
              <a:t>, đ</a:t>
            </a:r>
            <a:r>
              <a:rPr lang="vi-VN" dirty="0"/>
              <a:t>ư</a:t>
            </a:r>
            <a:r>
              <a:rPr lang="en-US" dirty="0" err="1"/>
              <a:t>ợc</a:t>
            </a:r>
            <a:r>
              <a:rPr lang="en-US" dirty="0"/>
              <a:t> </a:t>
            </a:r>
            <a:r>
              <a:rPr lang="en-US" dirty="0" err="1"/>
              <a:t>ch</a:t>
            </a:r>
            <a:r>
              <a:rPr lang="vi-VN" dirty="0"/>
              <a:t>ư</a:t>
            </a:r>
            <a:r>
              <a:rPr lang="en-US" dirty="0"/>
              <a:t>́ng </a:t>
            </a:r>
            <a:r>
              <a:rPr lang="en-US" dirty="0" err="1"/>
              <a:t>minh</a:t>
            </a:r>
            <a:r>
              <a:rPr lang="en-US" dirty="0"/>
              <a:t> </a:t>
            </a:r>
            <a:r>
              <a:rPr lang="en-US" dirty="0" err="1"/>
              <a:t>bằng</a:t>
            </a:r>
            <a:r>
              <a:rPr lang="en-US" dirty="0"/>
              <a:t> ALG (antilymphocyte globulin)</a:t>
            </a:r>
          </a:p>
        </p:txBody>
      </p:sp>
    </p:spTree>
    <p:extLst>
      <p:ext uri="{BB962C8B-B14F-4D97-AF65-F5344CB8AC3E}">
        <p14:creationId xmlns:p14="http://schemas.microsoft.com/office/powerpoint/2010/main" val="576390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0679FBB3-5CAB-4474-9539-C23E858FC122}"/>
              </a:ext>
            </a:extLst>
          </p:cNvPr>
          <p:cNvSpPr>
            <a:spLocks noGrp="1"/>
          </p:cNvSpPr>
          <p:nvPr>
            <p:ph type="title"/>
          </p:nvPr>
        </p:nvSpPr>
        <p:spPr/>
        <p:txBody>
          <a:bodyPr/>
          <a:lstStyle/>
          <a:p>
            <a:r>
              <a:rPr lang="en-US" dirty="0"/>
              <a:t>VII – CẬN LÂM SÀNG</a:t>
            </a:r>
          </a:p>
        </p:txBody>
      </p:sp>
      <p:sp>
        <p:nvSpPr>
          <p:cNvPr id="3" name="Chỗ dành sẵn cho Nội dung 2">
            <a:extLst>
              <a:ext uri="{FF2B5EF4-FFF2-40B4-BE49-F238E27FC236}">
                <a16:creationId xmlns:a16="http://schemas.microsoft.com/office/drawing/2014/main" xmlns="" id="{A6A75F4C-71ED-43CB-82B8-5EEBB050DE2D}"/>
              </a:ext>
            </a:extLst>
          </p:cNvPr>
          <p:cNvSpPr>
            <a:spLocks noGrp="1"/>
          </p:cNvSpPr>
          <p:nvPr>
            <p:ph idx="1"/>
          </p:nvPr>
        </p:nvSpPr>
        <p:spPr/>
        <p:txBody>
          <a:bodyPr>
            <a:normAutofit fontScale="92500" lnSpcReduction="10000"/>
          </a:bodyPr>
          <a:lstStyle/>
          <a:p>
            <a:pPr marL="0" indent="0">
              <a:buNone/>
            </a:pPr>
            <a:r>
              <a:rPr lang="en-US" dirty="0"/>
              <a:t>3. </a:t>
            </a:r>
            <a:r>
              <a:rPr lang="en-US" dirty="0" err="1"/>
              <a:t>Xét</a:t>
            </a:r>
            <a:r>
              <a:rPr lang="en-US" dirty="0"/>
              <a:t> </a:t>
            </a:r>
            <a:r>
              <a:rPr lang="en-US" dirty="0" err="1"/>
              <a:t>nghiệm</a:t>
            </a:r>
            <a:r>
              <a:rPr lang="en-US" dirty="0"/>
              <a:t> </a:t>
            </a:r>
            <a:r>
              <a:rPr lang="en-US" dirty="0" err="1"/>
              <a:t>huyết</a:t>
            </a:r>
            <a:r>
              <a:rPr lang="en-US" dirty="0"/>
              <a:t> </a:t>
            </a:r>
            <a:r>
              <a:rPr lang="en-US" dirty="0" err="1"/>
              <a:t>thanh</a:t>
            </a:r>
            <a:r>
              <a:rPr lang="en-US" dirty="0"/>
              <a:t>:</a:t>
            </a:r>
          </a:p>
          <a:p>
            <a:pPr>
              <a:buFontTx/>
              <a:buChar char="-"/>
            </a:pPr>
            <a:r>
              <a:rPr lang="en-US" dirty="0"/>
              <a:t>Erythropoietin EPO </a:t>
            </a:r>
            <a:r>
              <a:rPr lang="en-US" dirty="0">
                <a:sym typeface="Wingdings" panose="05000000000000000000" pitchFamily="2" charset="2"/>
              </a:rPr>
              <a:t></a:t>
            </a:r>
          </a:p>
          <a:p>
            <a:pPr>
              <a:buFontTx/>
              <a:buChar char="-"/>
            </a:pPr>
            <a:r>
              <a:rPr lang="en-US" dirty="0"/>
              <a:t>Thrombopoietin TPO </a:t>
            </a:r>
            <a:r>
              <a:rPr lang="en-US" dirty="0">
                <a:sym typeface="Wingdings" panose="05000000000000000000" pitchFamily="2" charset="2"/>
              </a:rPr>
              <a:t></a:t>
            </a:r>
            <a:endParaRPr lang="en-US" dirty="0"/>
          </a:p>
          <a:p>
            <a:pPr>
              <a:buFontTx/>
              <a:buChar char="-"/>
            </a:pPr>
            <a:r>
              <a:rPr lang="en-US" dirty="0">
                <a:solidFill>
                  <a:srgbClr val="002060"/>
                </a:solidFill>
              </a:rPr>
              <a:t>Myeloid colony stimulating factor </a:t>
            </a:r>
            <a:r>
              <a:rPr lang="en-US" dirty="0">
                <a:solidFill>
                  <a:srgbClr val="002060"/>
                </a:solidFill>
                <a:sym typeface="Wingdings" panose="05000000000000000000" pitchFamily="2" charset="2"/>
              </a:rPr>
              <a:t></a:t>
            </a:r>
          </a:p>
          <a:p>
            <a:pPr>
              <a:buFontTx/>
              <a:buChar char="-"/>
            </a:pPr>
            <a:r>
              <a:rPr lang="en-US" dirty="0" err="1">
                <a:sym typeface="Wingdings" panose="05000000000000000000" pitchFamily="2" charset="2"/>
              </a:rPr>
              <a:t>Sắt</a:t>
            </a:r>
            <a:r>
              <a:rPr lang="en-US" dirty="0">
                <a:sym typeface="Wingdings" panose="05000000000000000000" pitchFamily="2" charset="2"/>
              </a:rPr>
              <a:t> </a:t>
            </a:r>
            <a:r>
              <a:rPr lang="en-US" dirty="0" err="1">
                <a:sym typeface="Wingdings" panose="05000000000000000000" pitchFamily="2" charset="2"/>
              </a:rPr>
              <a:t>huyết</a:t>
            </a:r>
            <a:r>
              <a:rPr lang="en-US" dirty="0">
                <a:sym typeface="Wingdings" panose="05000000000000000000" pitchFamily="2" charset="2"/>
              </a:rPr>
              <a:t> </a:t>
            </a:r>
            <a:r>
              <a:rPr lang="en-US" dirty="0" err="1">
                <a:sym typeface="Wingdings" panose="05000000000000000000" pitchFamily="2" charset="2"/>
              </a:rPr>
              <a:t>thanh</a:t>
            </a:r>
            <a:r>
              <a:rPr lang="en-US" dirty="0">
                <a:sym typeface="Wingdings" panose="05000000000000000000" pitchFamily="2" charset="2"/>
              </a:rPr>
              <a:t> </a:t>
            </a:r>
          </a:p>
          <a:p>
            <a:pPr>
              <a:buFontTx/>
              <a:buChar char="-"/>
            </a:pPr>
            <a:r>
              <a:rPr lang="en-US" dirty="0" err="1">
                <a:sym typeface="Wingdings" panose="05000000000000000000" pitchFamily="2" charset="2"/>
              </a:rPr>
              <a:t>Bilan</a:t>
            </a:r>
            <a:r>
              <a:rPr lang="en-US" dirty="0">
                <a:sym typeface="Wingdings" panose="05000000000000000000" pitchFamily="2" charset="2"/>
              </a:rPr>
              <a:t> t</a:t>
            </a:r>
            <a:r>
              <a:rPr lang="vi-VN" dirty="0">
                <a:sym typeface="Wingdings" panose="05000000000000000000" pitchFamily="2" charset="2"/>
              </a:rPr>
              <a:t>ư</a:t>
            </a:r>
            <a:r>
              <a:rPr lang="en-US" dirty="0">
                <a:sym typeface="Wingdings" panose="05000000000000000000" pitchFamily="2" charset="2"/>
              </a:rPr>
              <a:t>̣ </a:t>
            </a:r>
            <a:r>
              <a:rPr lang="en-US" dirty="0" err="1">
                <a:sym typeface="Wingdings" panose="05000000000000000000" pitchFamily="2" charset="2"/>
              </a:rPr>
              <a:t>miễn</a:t>
            </a:r>
            <a:r>
              <a:rPr lang="en-US" dirty="0">
                <a:sym typeface="Wingdings" panose="05000000000000000000" pitchFamily="2" charset="2"/>
              </a:rPr>
              <a:t>: anti ds-DNA, ANA</a:t>
            </a:r>
          </a:p>
          <a:p>
            <a:pPr>
              <a:buFontTx/>
              <a:buChar char="-"/>
            </a:pPr>
            <a:r>
              <a:rPr lang="en-US" dirty="0" err="1">
                <a:sym typeface="Wingdings" panose="05000000000000000000" pitchFamily="2" charset="2"/>
              </a:rPr>
              <a:t>Chức</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a:t>
            </a:r>
            <a:r>
              <a:rPr lang="en-US" dirty="0" err="1">
                <a:sym typeface="Wingdings" panose="05000000000000000000" pitchFamily="2" charset="2"/>
              </a:rPr>
              <a:t>tuyến</a:t>
            </a:r>
            <a:r>
              <a:rPr lang="en-US" dirty="0">
                <a:sym typeface="Wingdings" panose="05000000000000000000" pitchFamily="2" charset="2"/>
              </a:rPr>
              <a:t> </a:t>
            </a:r>
            <a:r>
              <a:rPr lang="en-US" dirty="0" err="1">
                <a:sym typeface="Wingdings" panose="05000000000000000000" pitchFamily="2" charset="2"/>
              </a:rPr>
              <a:t>giáp</a:t>
            </a:r>
            <a:r>
              <a:rPr lang="en-US" dirty="0">
                <a:sym typeface="Wingdings" panose="05000000000000000000" pitchFamily="2" charset="2"/>
              </a:rPr>
              <a:t> </a:t>
            </a: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31575664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8A11EE0-DAF8-4CB9-81BF-4B0A595FC399}"/>
              </a:ext>
            </a:extLst>
          </p:cNvPr>
          <p:cNvSpPr>
            <a:spLocks noGrp="1"/>
          </p:cNvSpPr>
          <p:nvPr>
            <p:ph type="title"/>
          </p:nvPr>
        </p:nvSpPr>
        <p:spPr/>
        <p:txBody>
          <a:bodyPr/>
          <a:lstStyle/>
          <a:p>
            <a:r>
              <a:rPr lang="en-US" dirty="0"/>
              <a:t>VII – CẬN LÂM SÀNG</a:t>
            </a:r>
          </a:p>
        </p:txBody>
      </p:sp>
      <p:sp>
        <p:nvSpPr>
          <p:cNvPr id="3" name="Chỗ dành sẵn cho Nội dung 2">
            <a:extLst>
              <a:ext uri="{FF2B5EF4-FFF2-40B4-BE49-F238E27FC236}">
                <a16:creationId xmlns:a16="http://schemas.microsoft.com/office/drawing/2014/main" xmlns="" id="{996486B0-5784-4A05-984C-079CFA5C4E7D}"/>
              </a:ext>
            </a:extLst>
          </p:cNvPr>
          <p:cNvSpPr>
            <a:spLocks noGrp="1"/>
          </p:cNvSpPr>
          <p:nvPr>
            <p:ph idx="1"/>
          </p:nvPr>
        </p:nvSpPr>
        <p:spPr/>
        <p:txBody>
          <a:bodyPr>
            <a:normAutofit fontScale="85000" lnSpcReduction="10000"/>
          </a:bodyPr>
          <a:lstStyle/>
          <a:p>
            <a:pPr marL="0" indent="0">
              <a:buNone/>
            </a:pPr>
            <a:r>
              <a:rPr lang="en-US" dirty="0"/>
              <a:t>4. </a:t>
            </a:r>
            <a:r>
              <a:rPr lang="en-US" dirty="0" err="1"/>
              <a:t>Tủy</a:t>
            </a:r>
            <a:r>
              <a:rPr lang="en-US" dirty="0"/>
              <a:t> </a:t>
            </a:r>
            <a:r>
              <a:rPr lang="en-US" dirty="0" err="1"/>
              <a:t>đô</a:t>
            </a:r>
            <a:r>
              <a:rPr lang="en-US" dirty="0"/>
              <a:t>̀</a:t>
            </a:r>
          </a:p>
          <a:p>
            <a:pPr>
              <a:buFontTx/>
              <a:buChar char="-"/>
            </a:pPr>
            <a:r>
              <a:rPr lang="en-US" dirty="0" err="1"/>
              <a:t>Tủy</a:t>
            </a:r>
            <a:r>
              <a:rPr lang="en-US" dirty="0"/>
              <a:t> </a:t>
            </a:r>
            <a:r>
              <a:rPr lang="en-US" dirty="0" err="1"/>
              <a:t>giảm</a:t>
            </a:r>
            <a:r>
              <a:rPr lang="en-US" dirty="0"/>
              <a:t> </a:t>
            </a:r>
            <a:r>
              <a:rPr lang="en-US" dirty="0" err="1"/>
              <a:t>sinh</a:t>
            </a:r>
            <a:r>
              <a:rPr lang="en-US" dirty="0"/>
              <a:t>, bị </a:t>
            </a:r>
            <a:r>
              <a:rPr lang="en-US" dirty="0" err="1"/>
              <a:t>thay</a:t>
            </a:r>
            <a:r>
              <a:rPr lang="en-US" dirty="0"/>
              <a:t> </a:t>
            </a:r>
            <a:r>
              <a:rPr lang="en-US" dirty="0" err="1"/>
              <a:t>thê</a:t>
            </a:r>
            <a:r>
              <a:rPr lang="en-US" dirty="0"/>
              <a:t>́ </a:t>
            </a:r>
            <a:r>
              <a:rPr lang="en-US" dirty="0" err="1"/>
              <a:t>bởi</a:t>
            </a:r>
            <a:r>
              <a:rPr lang="en-US" dirty="0"/>
              <a:t> </a:t>
            </a:r>
            <a:r>
              <a:rPr lang="en-US" dirty="0" err="1"/>
              <a:t>mô</a:t>
            </a:r>
            <a:r>
              <a:rPr lang="en-US" dirty="0"/>
              <a:t> </a:t>
            </a:r>
            <a:r>
              <a:rPr lang="en-US" dirty="0" err="1"/>
              <a:t>mơ</a:t>
            </a:r>
            <a:r>
              <a:rPr lang="en-US" dirty="0"/>
              <a:t>̃</a:t>
            </a:r>
          </a:p>
          <a:p>
            <a:pPr>
              <a:buFontTx/>
              <a:buChar char="-"/>
            </a:pPr>
            <a:r>
              <a:rPr lang="en-US" dirty="0"/>
              <a:t>Lymphocytes, plasma cells, macrophages, mast cells có </a:t>
            </a:r>
            <a:r>
              <a:rPr lang="en-US" dirty="0" err="1"/>
              <a:t>thê</a:t>
            </a:r>
            <a:r>
              <a:rPr lang="en-US" dirty="0"/>
              <a:t>̉ </a:t>
            </a:r>
            <a:r>
              <a:rPr lang="en-US" dirty="0" err="1"/>
              <a:t>hiện</a:t>
            </a:r>
            <a:r>
              <a:rPr lang="en-US" dirty="0"/>
              <a:t> </a:t>
            </a:r>
            <a:r>
              <a:rPr lang="en-US" dirty="0" err="1"/>
              <a:t>diện</a:t>
            </a:r>
            <a:endParaRPr lang="en-US" dirty="0"/>
          </a:p>
          <a:p>
            <a:pPr>
              <a:buFontTx/>
              <a:buChar char="-"/>
            </a:pPr>
            <a:r>
              <a:rPr lang="en-US" dirty="0" err="1"/>
              <a:t>Một</a:t>
            </a:r>
            <a:r>
              <a:rPr lang="en-US" dirty="0"/>
              <a:t> </a:t>
            </a:r>
            <a:r>
              <a:rPr lang="en-US" dirty="0" err="1"/>
              <a:t>sô</a:t>
            </a:r>
            <a:r>
              <a:rPr lang="en-US" dirty="0"/>
              <a:t>́ tr</a:t>
            </a:r>
            <a:r>
              <a:rPr lang="vi-VN" dirty="0"/>
              <a:t>ư</a:t>
            </a:r>
            <a:r>
              <a:rPr lang="en-US" dirty="0" err="1"/>
              <a:t>ờng</a:t>
            </a:r>
            <a:r>
              <a:rPr lang="en-US" dirty="0"/>
              <a:t> </a:t>
            </a:r>
            <a:r>
              <a:rPr lang="en-US" dirty="0" err="1"/>
              <a:t>hợp</a:t>
            </a:r>
            <a:r>
              <a:rPr lang="en-US" dirty="0"/>
              <a:t> có </a:t>
            </a:r>
            <a:r>
              <a:rPr lang="en-US" dirty="0" err="1"/>
              <a:t>thê</a:t>
            </a:r>
            <a:r>
              <a:rPr lang="en-US" dirty="0"/>
              <a:t>̉ </a:t>
            </a:r>
            <a:r>
              <a:rPr lang="en-US" dirty="0" err="1"/>
              <a:t>chọc</a:t>
            </a:r>
            <a:r>
              <a:rPr lang="en-US" dirty="0"/>
              <a:t> </a:t>
            </a:r>
            <a:r>
              <a:rPr lang="en-US" dirty="0" err="1"/>
              <a:t>trúng</a:t>
            </a:r>
            <a:r>
              <a:rPr lang="en-US" dirty="0"/>
              <a:t> n</a:t>
            </a:r>
            <a:r>
              <a:rPr lang="vi-VN" dirty="0"/>
              <a:t>ơ</a:t>
            </a:r>
            <a:r>
              <a:rPr lang="en-US" dirty="0" err="1"/>
              <a:t>i</a:t>
            </a:r>
            <a:r>
              <a:rPr lang="en-US" dirty="0"/>
              <a:t> </a:t>
            </a:r>
            <a:r>
              <a:rPr lang="en-US" dirty="0" err="1"/>
              <a:t>mật</a:t>
            </a:r>
            <a:r>
              <a:rPr lang="en-US" dirty="0"/>
              <a:t> </a:t>
            </a:r>
            <a:r>
              <a:rPr lang="en-US" dirty="0" err="1"/>
              <a:t>đô</a:t>
            </a:r>
            <a:r>
              <a:rPr lang="en-US" dirty="0"/>
              <a:t>̣ </a:t>
            </a:r>
            <a:r>
              <a:rPr lang="en-US" dirty="0" err="1"/>
              <a:t>tủy</a:t>
            </a:r>
            <a:r>
              <a:rPr lang="en-US" dirty="0"/>
              <a:t> </a:t>
            </a:r>
            <a:r>
              <a:rPr lang="en-US" dirty="0" err="1"/>
              <a:t>còn</a:t>
            </a:r>
            <a:r>
              <a:rPr lang="en-US" dirty="0"/>
              <a:t> </a:t>
            </a:r>
            <a:r>
              <a:rPr lang="en-US" dirty="0" err="1"/>
              <a:t>bình</a:t>
            </a:r>
            <a:r>
              <a:rPr lang="en-US" dirty="0"/>
              <a:t> </a:t>
            </a:r>
            <a:r>
              <a:rPr lang="en-US" dirty="0" err="1"/>
              <a:t>th</a:t>
            </a:r>
            <a:r>
              <a:rPr lang="vi-VN" dirty="0"/>
              <a:t>ư</a:t>
            </a:r>
            <a:r>
              <a:rPr lang="en-US" dirty="0" err="1"/>
              <a:t>ờng</a:t>
            </a:r>
            <a:r>
              <a:rPr lang="en-US" dirty="0"/>
              <a:t>, </a:t>
            </a:r>
            <a:r>
              <a:rPr lang="en-US" dirty="0" err="1"/>
              <a:t>thậm</a:t>
            </a:r>
            <a:r>
              <a:rPr lang="en-US" dirty="0"/>
              <a:t> chí </a:t>
            </a:r>
            <a:r>
              <a:rPr lang="en-US" dirty="0" err="1"/>
              <a:t>tăng</a:t>
            </a:r>
            <a:r>
              <a:rPr lang="en-US" dirty="0"/>
              <a:t> “hot spots”, </a:t>
            </a:r>
            <a:r>
              <a:rPr lang="en-US" dirty="0" err="1"/>
              <a:t>tuy</a:t>
            </a:r>
            <a:r>
              <a:rPr lang="en-US" dirty="0"/>
              <a:t> </a:t>
            </a:r>
            <a:r>
              <a:rPr lang="en-US" dirty="0" err="1"/>
              <a:t>nhiên</a:t>
            </a:r>
            <a:r>
              <a:rPr lang="en-US" dirty="0"/>
              <a:t> </a:t>
            </a:r>
            <a:r>
              <a:rPr lang="en-US" dirty="0" err="1"/>
              <a:t>mẫu</a:t>
            </a:r>
            <a:r>
              <a:rPr lang="en-US" dirty="0"/>
              <a:t> </a:t>
            </a:r>
            <a:r>
              <a:rPr lang="en-US" dirty="0" err="1"/>
              <a:t>tiểu</a:t>
            </a:r>
            <a:r>
              <a:rPr lang="en-US" dirty="0"/>
              <a:t> </a:t>
            </a:r>
            <a:r>
              <a:rPr lang="en-US" dirty="0" err="1"/>
              <a:t>cầu</a:t>
            </a:r>
            <a:r>
              <a:rPr lang="en-US" dirty="0"/>
              <a:t> </a:t>
            </a:r>
            <a:r>
              <a:rPr lang="en-US" dirty="0" err="1"/>
              <a:t>luôn</a:t>
            </a:r>
            <a:r>
              <a:rPr lang="en-US" dirty="0"/>
              <a:t> </a:t>
            </a:r>
            <a:r>
              <a:rPr lang="en-US" dirty="0" err="1"/>
              <a:t>giảm</a:t>
            </a:r>
            <a:endParaRPr lang="en-US" dirty="0"/>
          </a:p>
          <a:p>
            <a:pPr>
              <a:buFontTx/>
              <a:buChar char="-"/>
            </a:pPr>
            <a:r>
              <a:rPr lang="en-US" dirty="0" err="1"/>
              <a:t>Hình</a:t>
            </a:r>
            <a:r>
              <a:rPr lang="en-US" dirty="0"/>
              <a:t> </a:t>
            </a:r>
            <a:r>
              <a:rPr lang="en-US" dirty="0" err="1"/>
              <a:t>thái</a:t>
            </a:r>
            <a:r>
              <a:rPr lang="en-US" dirty="0"/>
              <a:t> </a:t>
            </a:r>
            <a:r>
              <a:rPr lang="en-US" dirty="0" err="1"/>
              <a:t>tê</a:t>
            </a:r>
            <a:r>
              <a:rPr lang="en-US" dirty="0"/>
              <a:t>́ </a:t>
            </a:r>
            <a:r>
              <a:rPr lang="en-US" dirty="0" err="1"/>
              <a:t>bào</a:t>
            </a:r>
            <a:r>
              <a:rPr lang="en-US" dirty="0"/>
              <a:t> </a:t>
            </a:r>
            <a:r>
              <a:rPr lang="en-US" dirty="0" err="1"/>
              <a:t>th</a:t>
            </a:r>
            <a:r>
              <a:rPr lang="vi-VN" dirty="0"/>
              <a:t>ư</a:t>
            </a:r>
            <a:r>
              <a:rPr lang="en-US" dirty="0" err="1"/>
              <a:t>ờng</a:t>
            </a:r>
            <a:r>
              <a:rPr lang="en-US" dirty="0"/>
              <a:t> </a:t>
            </a:r>
            <a:r>
              <a:rPr lang="en-US" dirty="0" err="1"/>
              <a:t>bình</a:t>
            </a:r>
            <a:r>
              <a:rPr lang="en-US" dirty="0"/>
              <a:t> </a:t>
            </a:r>
            <a:r>
              <a:rPr lang="en-US" dirty="0" err="1"/>
              <a:t>th</a:t>
            </a:r>
            <a:r>
              <a:rPr lang="vi-VN" dirty="0"/>
              <a:t>ư</a:t>
            </a:r>
            <a:r>
              <a:rPr lang="en-US" dirty="0" err="1"/>
              <a:t>ờng</a:t>
            </a:r>
            <a:r>
              <a:rPr lang="en-US" dirty="0"/>
              <a:t> </a:t>
            </a:r>
            <a:r>
              <a:rPr lang="en-US" dirty="0" err="1"/>
              <a:t>tuy</a:t>
            </a:r>
            <a:r>
              <a:rPr lang="en-US" dirty="0"/>
              <a:t> </a:t>
            </a:r>
            <a:r>
              <a:rPr lang="en-US" dirty="0" err="1"/>
              <a:t>nhiên</a:t>
            </a:r>
            <a:r>
              <a:rPr lang="en-US" dirty="0"/>
              <a:t> do </a:t>
            </a:r>
            <a:r>
              <a:rPr lang="en-US" dirty="0" err="1"/>
              <a:t>nồng</a:t>
            </a:r>
            <a:r>
              <a:rPr lang="en-US" dirty="0"/>
              <a:t> </a:t>
            </a:r>
            <a:r>
              <a:rPr lang="en-US" dirty="0" err="1"/>
              <a:t>đô</a:t>
            </a:r>
            <a:r>
              <a:rPr lang="en-US" dirty="0"/>
              <a:t>̣ EPO cao có </a:t>
            </a:r>
            <a:r>
              <a:rPr lang="en-US" dirty="0" err="1"/>
              <a:t>thê</a:t>
            </a:r>
            <a:r>
              <a:rPr lang="en-US" dirty="0"/>
              <a:t>̉ </a:t>
            </a:r>
            <a:r>
              <a:rPr lang="en-US" dirty="0" err="1"/>
              <a:t>gây</a:t>
            </a:r>
            <a:r>
              <a:rPr lang="en-US" dirty="0"/>
              <a:t> </a:t>
            </a:r>
            <a:r>
              <a:rPr lang="en-US" dirty="0" err="1"/>
              <a:t>hình</a:t>
            </a:r>
            <a:r>
              <a:rPr lang="en-US" dirty="0"/>
              <a:t> </a:t>
            </a:r>
            <a:r>
              <a:rPr lang="en-US" dirty="0" err="1"/>
              <a:t>ảnh</a:t>
            </a:r>
            <a:r>
              <a:rPr lang="en-US" dirty="0"/>
              <a:t> </a:t>
            </a:r>
            <a:r>
              <a:rPr lang="en-US" dirty="0" err="1"/>
              <a:t>tê</a:t>
            </a:r>
            <a:r>
              <a:rPr lang="en-US" dirty="0"/>
              <a:t>́ bao </a:t>
            </a:r>
            <a:r>
              <a:rPr lang="en-US" dirty="0" err="1"/>
              <a:t>hồng</a:t>
            </a:r>
            <a:r>
              <a:rPr lang="en-US" dirty="0"/>
              <a:t> </a:t>
            </a:r>
            <a:r>
              <a:rPr lang="en-US" dirty="0" err="1"/>
              <a:t>cầu</a:t>
            </a:r>
            <a:r>
              <a:rPr lang="en-US" dirty="0"/>
              <a:t> t</a:t>
            </a:r>
            <a:r>
              <a:rPr lang="vi-VN" dirty="0"/>
              <a:t>ư</a:t>
            </a:r>
            <a:r>
              <a:rPr lang="en-US" dirty="0" err="1"/>
              <a:t>ơng</a:t>
            </a:r>
            <a:r>
              <a:rPr lang="en-US" dirty="0"/>
              <a:t> </a:t>
            </a:r>
            <a:r>
              <a:rPr lang="en-US" dirty="0" err="1"/>
              <a:t>đối</a:t>
            </a:r>
            <a:r>
              <a:rPr lang="en-US" dirty="0"/>
              <a:t> to (</a:t>
            </a:r>
            <a:r>
              <a:rPr lang="en-US" dirty="0" err="1"/>
              <a:t>macronormoblastic</a:t>
            </a:r>
            <a:r>
              <a:rPr lang="en-US" dirty="0"/>
              <a:t> erythropoiesis)</a:t>
            </a:r>
          </a:p>
          <a:p>
            <a:pPr>
              <a:buFontTx/>
              <a:buChar char="-"/>
            </a:pPr>
            <a:r>
              <a:rPr lang="en-US" dirty="0" err="1"/>
              <a:t>Sinh</a:t>
            </a:r>
            <a:r>
              <a:rPr lang="en-US" dirty="0"/>
              <a:t> </a:t>
            </a:r>
            <a:r>
              <a:rPr lang="en-US" dirty="0" err="1"/>
              <a:t>thiết</a:t>
            </a:r>
            <a:r>
              <a:rPr lang="en-US" dirty="0"/>
              <a:t> </a:t>
            </a:r>
            <a:r>
              <a:rPr lang="en-US" dirty="0" err="1"/>
              <a:t>tủy</a:t>
            </a:r>
            <a:r>
              <a:rPr lang="en-US" dirty="0"/>
              <a:t> </a:t>
            </a:r>
            <a:r>
              <a:rPr lang="en-US" dirty="0" err="1"/>
              <a:t>cần</a:t>
            </a:r>
            <a:r>
              <a:rPr lang="en-US" dirty="0"/>
              <a:t> </a:t>
            </a:r>
            <a:r>
              <a:rPr lang="en-US" dirty="0" err="1"/>
              <a:t>thiết</a:t>
            </a:r>
            <a:r>
              <a:rPr lang="en-US" dirty="0"/>
              <a:t> </a:t>
            </a:r>
            <a:r>
              <a:rPr lang="en-US" dirty="0" err="1"/>
              <a:t>đê</a:t>
            </a:r>
            <a:r>
              <a:rPr lang="en-US" dirty="0"/>
              <a:t>̉ </a:t>
            </a:r>
            <a:r>
              <a:rPr lang="en-US" dirty="0" err="1"/>
              <a:t>xác</a:t>
            </a:r>
            <a:r>
              <a:rPr lang="en-US" dirty="0"/>
              <a:t> </a:t>
            </a:r>
            <a:r>
              <a:rPr lang="en-US" dirty="0" err="1"/>
              <a:t>định</a:t>
            </a:r>
            <a:r>
              <a:rPr lang="en-US" dirty="0"/>
              <a:t> </a:t>
            </a:r>
            <a:r>
              <a:rPr lang="en-US" dirty="0" err="1"/>
              <a:t>chẩn</a:t>
            </a:r>
            <a:r>
              <a:rPr lang="en-US" dirty="0"/>
              <a:t> </a:t>
            </a:r>
            <a:r>
              <a:rPr lang="en-US" dirty="0" err="1"/>
              <a:t>đoán</a:t>
            </a:r>
            <a:endParaRPr lang="en-US" dirty="0"/>
          </a:p>
          <a:p>
            <a:pPr marL="0" indent="0">
              <a:buNone/>
            </a:pPr>
            <a:endParaRPr lang="en-US" dirty="0"/>
          </a:p>
          <a:p>
            <a:pPr>
              <a:buFontTx/>
              <a:buChar char="-"/>
            </a:pPr>
            <a:endParaRPr lang="en-US" dirty="0"/>
          </a:p>
          <a:p>
            <a:pPr>
              <a:buFontTx/>
              <a:buChar char="-"/>
            </a:pPr>
            <a:endParaRPr lang="en-US" dirty="0"/>
          </a:p>
        </p:txBody>
      </p:sp>
      <p:pic>
        <p:nvPicPr>
          <p:cNvPr id="5" name="Hình ảnh 4">
            <a:extLst>
              <a:ext uri="{FF2B5EF4-FFF2-40B4-BE49-F238E27FC236}">
                <a16:creationId xmlns:a16="http://schemas.microsoft.com/office/drawing/2014/main" xmlns="" id="{0D550898-55FB-4790-8170-42CFC394071C}"/>
              </a:ext>
            </a:extLst>
          </p:cNvPr>
          <p:cNvPicPr>
            <a:picLocks noChangeAspect="1"/>
          </p:cNvPicPr>
          <p:nvPr/>
        </p:nvPicPr>
        <p:blipFill>
          <a:blip r:embed="rId2"/>
          <a:stretch>
            <a:fillRect/>
          </a:stretch>
        </p:blipFill>
        <p:spPr>
          <a:xfrm>
            <a:off x="2027977" y="426320"/>
            <a:ext cx="8136046" cy="6397044"/>
          </a:xfrm>
          <a:prstGeom prst="rect">
            <a:avLst/>
          </a:prstGeom>
        </p:spPr>
      </p:pic>
    </p:spTree>
    <p:extLst>
      <p:ext uri="{BB962C8B-B14F-4D97-AF65-F5344CB8AC3E}">
        <p14:creationId xmlns:p14="http://schemas.microsoft.com/office/powerpoint/2010/main" val="5296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xmlns="" id="{8F0B7BB8-27DA-4D5A-8811-8B4701CD761C}"/>
              </a:ext>
            </a:extLst>
          </p:cNvPr>
          <p:cNvPicPr>
            <a:picLocks noChangeAspect="1"/>
          </p:cNvPicPr>
          <p:nvPr/>
        </p:nvPicPr>
        <p:blipFill>
          <a:blip r:embed="rId2"/>
          <a:stretch>
            <a:fillRect/>
          </a:stretch>
        </p:blipFill>
        <p:spPr>
          <a:xfrm>
            <a:off x="1698192" y="0"/>
            <a:ext cx="9124950" cy="3486150"/>
          </a:xfrm>
          <a:prstGeom prst="rect">
            <a:avLst/>
          </a:prstGeom>
        </p:spPr>
      </p:pic>
      <p:pic>
        <p:nvPicPr>
          <p:cNvPr id="5" name="Chỗ dành sẵn cho Nội dung 4">
            <a:extLst>
              <a:ext uri="{FF2B5EF4-FFF2-40B4-BE49-F238E27FC236}">
                <a16:creationId xmlns:a16="http://schemas.microsoft.com/office/drawing/2014/main" xmlns="" id="{B2272D3C-E10A-451C-B02C-57803D82CDCD}"/>
              </a:ext>
            </a:extLst>
          </p:cNvPr>
          <p:cNvPicPr>
            <a:picLocks noGrp="1" noChangeAspect="1"/>
          </p:cNvPicPr>
          <p:nvPr>
            <p:ph idx="1"/>
          </p:nvPr>
        </p:nvPicPr>
        <p:blipFill>
          <a:blip r:embed="rId3"/>
          <a:stretch>
            <a:fillRect/>
          </a:stretch>
        </p:blipFill>
        <p:spPr>
          <a:xfrm>
            <a:off x="2206140" y="3513373"/>
            <a:ext cx="8109053" cy="3344627"/>
          </a:xfrm>
        </p:spPr>
      </p:pic>
    </p:spTree>
    <p:extLst>
      <p:ext uri="{BB962C8B-B14F-4D97-AF65-F5344CB8AC3E}">
        <p14:creationId xmlns:p14="http://schemas.microsoft.com/office/powerpoint/2010/main" val="595639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B992974-0C4D-46D3-A8A6-AA80570BFA2F}"/>
              </a:ext>
            </a:extLst>
          </p:cNvPr>
          <p:cNvSpPr>
            <a:spLocks noGrp="1"/>
          </p:cNvSpPr>
          <p:nvPr>
            <p:ph type="title"/>
          </p:nvPr>
        </p:nvSpPr>
        <p:spPr/>
        <p:txBody>
          <a:bodyPr/>
          <a:lstStyle/>
          <a:p>
            <a:r>
              <a:rPr lang="en-US" dirty="0"/>
              <a:t>VII- CẬN LÂM SÀNG</a:t>
            </a:r>
          </a:p>
        </p:txBody>
      </p:sp>
      <p:sp>
        <p:nvSpPr>
          <p:cNvPr id="3" name="Chỗ dành sẵn cho Nội dung 2">
            <a:extLst>
              <a:ext uri="{FF2B5EF4-FFF2-40B4-BE49-F238E27FC236}">
                <a16:creationId xmlns:a16="http://schemas.microsoft.com/office/drawing/2014/main" xmlns="" id="{09BE1701-E7D0-4554-B9FA-FA939E5B9E6B}"/>
              </a:ext>
            </a:extLst>
          </p:cNvPr>
          <p:cNvSpPr>
            <a:spLocks noGrp="1"/>
          </p:cNvSpPr>
          <p:nvPr>
            <p:ph idx="1"/>
          </p:nvPr>
        </p:nvSpPr>
        <p:spPr/>
        <p:txBody>
          <a:bodyPr>
            <a:normAutofit fontScale="70000" lnSpcReduction="20000"/>
          </a:bodyPr>
          <a:lstStyle/>
          <a:p>
            <a:pPr marL="0" indent="0">
              <a:buNone/>
            </a:pPr>
            <a:r>
              <a:rPr lang="en-US" b="1" i="1" u="sng" dirty="0"/>
              <a:t>4. Progenitor Cell Growth In vitro </a:t>
            </a:r>
            <a:r>
              <a:rPr lang="en-US" dirty="0"/>
              <a:t>CFU-GM and BFU-E colony assays reveal a marked reduction in progenitor cells.</a:t>
            </a:r>
          </a:p>
          <a:p>
            <a:pPr marL="0" indent="0">
              <a:buNone/>
            </a:pPr>
            <a:r>
              <a:rPr lang="en-US" b="1" i="1" u="sng" dirty="0"/>
              <a:t>5. </a:t>
            </a:r>
            <a:r>
              <a:rPr lang="en-US" b="1" i="1" u="sng" dirty="0" err="1"/>
              <a:t>Xét</a:t>
            </a:r>
            <a:r>
              <a:rPr lang="en-US" b="1" i="1" u="sng" dirty="0"/>
              <a:t> </a:t>
            </a:r>
            <a:r>
              <a:rPr lang="en-US" b="1" i="1" u="sng" dirty="0" err="1"/>
              <a:t>nghiệm</a:t>
            </a:r>
            <a:r>
              <a:rPr lang="en-US" b="1" i="1" u="sng" dirty="0"/>
              <a:t> </a:t>
            </a:r>
            <a:r>
              <a:rPr lang="en-US" b="1" i="1" u="sng" dirty="0" err="1"/>
              <a:t>sinh</a:t>
            </a:r>
            <a:r>
              <a:rPr lang="en-US" b="1" i="1" u="sng" dirty="0"/>
              <a:t> </a:t>
            </a:r>
            <a:r>
              <a:rPr lang="en-US" b="1" i="1" u="sng" dirty="0" err="1"/>
              <a:t>học</a:t>
            </a:r>
            <a:r>
              <a:rPr lang="en-US" b="1" i="1" u="sng" dirty="0"/>
              <a:t> </a:t>
            </a:r>
            <a:r>
              <a:rPr lang="en-US" b="1" i="1" u="sng" dirty="0" err="1"/>
              <a:t>phân</a:t>
            </a:r>
            <a:r>
              <a:rPr lang="en-US" b="1" i="1" u="sng" dirty="0"/>
              <a:t> </a:t>
            </a:r>
            <a:r>
              <a:rPr lang="en-US" b="1" i="1" u="sng" dirty="0" err="1"/>
              <a:t>tư</a:t>
            </a:r>
            <a:r>
              <a:rPr lang="en-US" b="1" i="1" u="sng" dirty="0"/>
              <a:t>̉</a:t>
            </a:r>
          </a:p>
          <a:p>
            <a:pPr>
              <a:buFontTx/>
              <a:buChar char="-"/>
            </a:pPr>
            <a:r>
              <a:rPr lang="en-US" dirty="0" err="1"/>
              <a:t>Thư</a:t>
            </a:r>
            <a:r>
              <a:rPr lang="vi-VN" dirty="0"/>
              <a:t>ơ</a:t>
            </a:r>
            <a:r>
              <a:rPr lang="en-US" dirty="0"/>
              <a:t>̀ng </a:t>
            </a:r>
            <a:r>
              <a:rPr lang="en-US" dirty="0" err="1"/>
              <a:t>kho</a:t>
            </a:r>
            <a:r>
              <a:rPr lang="en-US" dirty="0"/>
              <a:t>́ </a:t>
            </a:r>
            <a:r>
              <a:rPr lang="en-US" dirty="0" err="1"/>
              <a:t>thực</a:t>
            </a:r>
            <a:r>
              <a:rPr lang="en-US" dirty="0"/>
              <a:t> </a:t>
            </a:r>
            <a:r>
              <a:rPr lang="en-US" dirty="0" err="1"/>
              <a:t>hiện</a:t>
            </a:r>
            <a:r>
              <a:rPr lang="en-US" dirty="0"/>
              <a:t> do </a:t>
            </a:r>
            <a:r>
              <a:rPr lang="en-US" dirty="0" err="1"/>
              <a:t>ít</a:t>
            </a:r>
            <a:r>
              <a:rPr lang="en-US" dirty="0"/>
              <a:t> </a:t>
            </a:r>
            <a:r>
              <a:rPr lang="en-US" dirty="0" err="1"/>
              <a:t>tê</a:t>
            </a:r>
            <a:r>
              <a:rPr lang="en-US" dirty="0"/>
              <a:t>́ </a:t>
            </a:r>
            <a:r>
              <a:rPr lang="en-US" dirty="0" err="1"/>
              <a:t>bào</a:t>
            </a:r>
            <a:r>
              <a:rPr lang="en-US" dirty="0"/>
              <a:t> -&gt; có </a:t>
            </a:r>
            <a:r>
              <a:rPr lang="en-US" dirty="0" err="1"/>
              <a:t>thê</a:t>
            </a:r>
            <a:r>
              <a:rPr lang="en-US" dirty="0"/>
              <a:t>̉ </a:t>
            </a:r>
            <a:r>
              <a:rPr lang="en-US" dirty="0" err="1"/>
              <a:t>cần</a:t>
            </a:r>
            <a:r>
              <a:rPr lang="en-US" dirty="0"/>
              <a:t> </a:t>
            </a:r>
            <a:r>
              <a:rPr lang="en-US" dirty="0" err="1"/>
              <a:t>lặp</a:t>
            </a:r>
            <a:r>
              <a:rPr lang="en-US" dirty="0"/>
              <a:t> </a:t>
            </a:r>
            <a:r>
              <a:rPr lang="en-US" dirty="0" err="1"/>
              <a:t>lại</a:t>
            </a:r>
            <a:r>
              <a:rPr lang="en-US" dirty="0"/>
              <a:t> </a:t>
            </a:r>
            <a:r>
              <a:rPr lang="en-US" dirty="0" err="1"/>
              <a:t>chọc</a:t>
            </a:r>
            <a:r>
              <a:rPr lang="en-US" dirty="0"/>
              <a:t> </a:t>
            </a:r>
            <a:r>
              <a:rPr lang="en-US" dirty="0" err="1"/>
              <a:t>tủy</a:t>
            </a:r>
            <a:r>
              <a:rPr lang="en-US" dirty="0"/>
              <a:t> </a:t>
            </a:r>
            <a:r>
              <a:rPr lang="en-US" dirty="0" err="1"/>
              <a:t>nhiều</a:t>
            </a:r>
            <a:r>
              <a:rPr lang="en-US" dirty="0"/>
              <a:t> </a:t>
            </a:r>
            <a:r>
              <a:rPr lang="en-US" dirty="0" err="1"/>
              <a:t>lần</a:t>
            </a:r>
            <a:endParaRPr lang="en-US" dirty="0"/>
          </a:p>
          <a:p>
            <a:pPr>
              <a:buFontTx/>
              <a:buChar char="-"/>
            </a:pPr>
            <a:r>
              <a:rPr lang="en-US" dirty="0" err="1"/>
              <a:t>Kết</a:t>
            </a:r>
            <a:r>
              <a:rPr lang="en-US" dirty="0"/>
              <a:t> quả </a:t>
            </a:r>
            <a:r>
              <a:rPr lang="en-US" dirty="0" err="1"/>
              <a:t>th</a:t>
            </a:r>
            <a:r>
              <a:rPr lang="vi-VN" dirty="0"/>
              <a:t>ư</a:t>
            </a:r>
            <a:r>
              <a:rPr lang="en-US" dirty="0" err="1"/>
              <a:t>ờng</a:t>
            </a:r>
            <a:r>
              <a:rPr lang="en-US" dirty="0"/>
              <a:t> </a:t>
            </a:r>
            <a:r>
              <a:rPr lang="en-US" dirty="0" err="1"/>
              <a:t>bình</a:t>
            </a:r>
            <a:r>
              <a:rPr lang="en-US" dirty="0"/>
              <a:t> </a:t>
            </a:r>
            <a:r>
              <a:rPr lang="en-US" dirty="0" err="1"/>
              <a:t>th</a:t>
            </a:r>
            <a:r>
              <a:rPr lang="vi-VN" dirty="0"/>
              <a:t>ư</a:t>
            </a:r>
            <a:r>
              <a:rPr lang="en-US" dirty="0" err="1"/>
              <a:t>ờng</a:t>
            </a:r>
            <a:r>
              <a:rPr lang="en-US" dirty="0"/>
              <a:t> </a:t>
            </a:r>
            <a:r>
              <a:rPr lang="en-US" dirty="0" err="1"/>
              <a:t>trong</a:t>
            </a:r>
            <a:r>
              <a:rPr lang="en-US" dirty="0"/>
              <a:t> AA </a:t>
            </a:r>
            <a:r>
              <a:rPr lang="en-US" dirty="0" err="1"/>
              <a:t>mắc</a:t>
            </a:r>
            <a:r>
              <a:rPr lang="en-US" dirty="0"/>
              <a:t> </a:t>
            </a:r>
            <a:r>
              <a:rPr lang="en-US" dirty="0" err="1"/>
              <a:t>phải</a:t>
            </a:r>
            <a:r>
              <a:rPr lang="en-US" dirty="0"/>
              <a:t>, </a:t>
            </a:r>
            <a:r>
              <a:rPr lang="en-US" dirty="0" err="1"/>
              <a:t>trường</a:t>
            </a:r>
            <a:r>
              <a:rPr lang="en-US" dirty="0"/>
              <a:t> h</a:t>
            </a:r>
            <a:r>
              <a:rPr lang="vi-VN" dirty="0"/>
              <a:t>ơ</a:t>
            </a:r>
            <a:r>
              <a:rPr lang="en-US" dirty="0"/>
              <a:t>̣p có </a:t>
            </a:r>
            <a:r>
              <a:rPr lang="en-US" dirty="0" err="1"/>
              <a:t>bất</a:t>
            </a:r>
            <a:r>
              <a:rPr lang="en-US" dirty="0"/>
              <a:t> </a:t>
            </a:r>
            <a:r>
              <a:rPr lang="en-US" dirty="0" err="1"/>
              <a:t>th</a:t>
            </a:r>
            <a:r>
              <a:rPr lang="vi-VN" dirty="0"/>
              <a:t>ư</a:t>
            </a:r>
            <a:r>
              <a:rPr lang="en-US" dirty="0" err="1"/>
              <a:t>ờng</a:t>
            </a:r>
            <a:r>
              <a:rPr lang="en-US" dirty="0"/>
              <a:t> =&gt; </a:t>
            </a:r>
            <a:r>
              <a:rPr lang="en-US" dirty="0" err="1"/>
              <a:t>xem</a:t>
            </a:r>
            <a:r>
              <a:rPr lang="en-US" dirty="0"/>
              <a:t> </a:t>
            </a:r>
            <a:r>
              <a:rPr lang="en-US" dirty="0" err="1"/>
              <a:t>xét</a:t>
            </a:r>
            <a:r>
              <a:rPr lang="en-US" dirty="0"/>
              <a:t> có </a:t>
            </a:r>
            <a:r>
              <a:rPr lang="en-US" dirty="0" err="1"/>
              <a:t>bệnh</a:t>
            </a:r>
            <a:r>
              <a:rPr lang="en-US" dirty="0"/>
              <a:t> </a:t>
            </a:r>
            <a:r>
              <a:rPr lang="en-US" dirty="0" err="1"/>
              <a:t>ly</a:t>
            </a:r>
            <a:r>
              <a:rPr lang="en-US" dirty="0"/>
              <a:t>́ </a:t>
            </a:r>
            <a:r>
              <a:rPr lang="en-US" dirty="0" err="1"/>
              <a:t>tủy</a:t>
            </a:r>
            <a:r>
              <a:rPr lang="en-US" dirty="0"/>
              <a:t> </a:t>
            </a:r>
            <a:r>
              <a:rPr lang="en-US" dirty="0" err="1"/>
              <a:t>đi</a:t>
            </a:r>
            <a:r>
              <a:rPr lang="en-US" dirty="0"/>
              <a:t> </a:t>
            </a:r>
            <a:r>
              <a:rPr lang="en-US" dirty="0" err="1"/>
              <a:t>kèm</a:t>
            </a:r>
            <a:r>
              <a:rPr lang="en-US" dirty="0"/>
              <a:t> </a:t>
            </a:r>
            <a:r>
              <a:rPr lang="en-US" dirty="0" err="1"/>
              <a:t>gây</a:t>
            </a:r>
            <a:r>
              <a:rPr lang="en-US" dirty="0"/>
              <a:t> </a:t>
            </a:r>
            <a:r>
              <a:rPr lang="en-US" dirty="0" err="1"/>
              <a:t>ức</a:t>
            </a:r>
            <a:r>
              <a:rPr lang="en-US" dirty="0"/>
              <a:t> </a:t>
            </a:r>
            <a:r>
              <a:rPr lang="en-US" dirty="0" err="1"/>
              <a:t>chê</a:t>
            </a:r>
            <a:r>
              <a:rPr lang="en-US" dirty="0"/>
              <a:t>́ </a:t>
            </a:r>
            <a:r>
              <a:rPr lang="en-US" dirty="0" err="1"/>
              <a:t>tủy</a:t>
            </a:r>
            <a:endParaRPr lang="en-US" dirty="0"/>
          </a:p>
          <a:p>
            <a:pPr>
              <a:buFontTx/>
              <a:buChar char="-"/>
            </a:pPr>
            <a:r>
              <a:rPr lang="en-US" dirty="0" err="1"/>
              <a:t>Kết</a:t>
            </a:r>
            <a:r>
              <a:rPr lang="en-US" dirty="0"/>
              <a:t> quả </a:t>
            </a:r>
            <a:r>
              <a:rPr lang="en-US" dirty="0" err="1"/>
              <a:t>bất</a:t>
            </a:r>
            <a:r>
              <a:rPr lang="en-US" dirty="0"/>
              <a:t> </a:t>
            </a:r>
            <a:r>
              <a:rPr lang="en-US" dirty="0" err="1"/>
              <a:t>th</a:t>
            </a:r>
            <a:r>
              <a:rPr lang="vi-VN" dirty="0"/>
              <a:t>ư</a:t>
            </a:r>
            <a:r>
              <a:rPr lang="en-US" dirty="0" err="1"/>
              <a:t>ờng</a:t>
            </a:r>
            <a:r>
              <a:rPr lang="en-US" dirty="0"/>
              <a:t> </a:t>
            </a:r>
            <a:r>
              <a:rPr lang="en-US" dirty="0" err="1"/>
              <a:t>trong</a:t>
            </a:r>
            <a:r>
              <a:rPr lang="en-US" dirty="0"/>
              <a:t> AA </a:t>
            </a:r>
            <a:r>
              <a:rPr lang="en-US" dirty="0" err="1"/>
              <a:t>bẩm</a:t>
            </a:r>
            <a:r>
              <a:rPr lang="en-US" dirty="0"/>
              <a:t> </a:t>
            </a:r>
            <a:r>
              <a:rPr lang="en-US" dirty="0" err="1"/>
              <a:t>sinh</a:t>
            </a:r>
            <a:endParaRPr lang="en-US" dirty="0"/>
          </a:p>
          <a:p>
            <a:pPr marL="0" indent="0">
              <a:buNone/>
            </a:pPr>
            <a:r>
              <a:rPr lang="en-US" b="1" i="1" u="sng" dirty="0"/>
              <a:t>6. Flow cytometry: </a:t>
            </a:r>
            <a:r>
              <a:rPr lang="en-US" dirty="0" err="1"/>
              <a:t>xác</a:t>
            </a:r>
            <a:r>
              <a:rPr lang="en-US" dirty="0"/>
              <a:t> </a:t>
            </a:r>
            <a:r>
              <a:rPr lang="en-US" err="1"/>
              <a:t>định</a:t>
            </a:r>
            <a:r>
              <a:rPr lang="en-US"/>
              <a:t> </a:t>
            </a:r>
            <a:r>
              <a:rPr lang="en-US" smtClean="0"/>
              <a:t>PNH</a:t>
            </a:r>
            <a:endParaRPr lang="en-US" dirty="0"/>
          </a:p>
          <a:p>
            <a:pPr marL="0" indent="0">
              <a:buNone/>
            </a:pPr>
            <a:r>
              <a:rPr lang="en-US" b="1" i="1" u="sng" dirty="0"/>
              <a:t>7. </a:t>
            </a:r>
            <a:r>
              <a:rPr lang="en-US" b="1" i="1" u="sng" dirty="0" err="1"/>
              <a:t>Hình</a:t>
            </a:r>
            <a:r>
              <a:rPr lang="en-US" b="1" i="1" u="sng" dirty="0"/>
              <a:t> </a:t>
            </a:r>
            <a:r>
              <a:rPr lang="en-US" b="1" i="1" u="sng" dirty="0" err="1"/>
              <a:t>ảnh</a:t>
            </a:r>
            <a:r>
              <a:rPr lang="en-US" b="1" i="1" u="sng" dirty="0"/>
              <a:t> </a:t>
            </a:r>
            <a:r>
              <a:rPr lang="en-US" b="1" i="1" u="sng" dirty="0" err="1"/>
              <a:t>học</a:t>
            </a:r>
            <a:r>
              <a:rPr lang="en-US" dirty="0"/>
              <a:t>: MRI có </a:t>
            </a:r>
            <a:r>
              <a:rPr lang="en-US" dirty="0" err="1"/>
              <a:t>thê</a:t>
            </a:r>
            <a:r>
              <a:rPr lang="en-US" dirty="0"/>
              <a:t>̉ có </a:t>
            </a:r>
            <a:r>
              <a:rPr lang="en-US" dirty="0" err="1"/>
              <a:t>ích</a:t>
            </a:r>
            <a:r>
              <a:rPr lang="en-US" dirty="0"/>
              <a:t> </a:t>
            </a:r>
            <a:r>
              <a:rPr lang="en-US" dirty="0" err="1"/>
              <a:t>trong</a:t>
            </a:r>
            <a:r>
              <a:rPr lang="en-US" dirty="0"/>
              <a:t> </a:t>
            </a:r>
            <a:r>
              <a:rPr lang="en-US" dirty="0" err="1"/>
              <a:t>phân</a:t>
            </a:r>
            <a:r>
              <a:rPr lang="en-US" dirty="0"/>
              <a:t> </a:t>
            </a:r>
            <a:r>
              <a:rPr lang="en-US" dirty="0" err="1"/>
              <a:t>biệt</a:t>
            </a:r>
            <a:r>
              <a:rPr lang="en-US" dirty="0"/>
              <a:t> </a:t>
            </a:r>
            <a:r>
              <a:rPr lang="en-US" dirty="0" err="1"/>
              <a:t>mô</a:t>
            </a:r>
            <a:r>
              <a:rPr lang="en-US" dirty="0"/>
              <a:t> </a:t>
            </a:r>
            <a:r>
              <a:rPr lang="en-US" dirty="0" err="1"/>
              <a:t>mơ</a:t>
            </a:r>
            <a:r>
              <a:rPr lang="en-US" dirty="0"/>
              <a:t>̃ </a:t>
            </a:r>
            <a:r>
              <a:rPr lang="en-US" dirty="0" err="1"/>
              <a:t>va</a:t>
            </a:r>
            <a:r>
              <a:rPr lang="en-US" dirty="0"/>
              <a:t>̀ </a:t>
            </a:r>
            <a:r>
              <a:rPr lang="en-US" dirty="0" err="1"/>
              <a:t>tê</a:t>
            </a:r>
            <a:r>
              <a:rPr lang="en-US" dirty="0"/>
              <a:t>́ </a:t>
            </a:r>
            <a:r>
              <a:rPr lang="en-US" dirty="0" err="1"/>
              <a:t>bào</a:t>
            </a:r>
            <a:r>
              <a:rPr lang="en-US" dirty="0"/>
              <a:t> </a:t>
            </a:r>
            <a:r>
              <a:rPr lang="en-US" dirty="0" err="1"/>
              <a:t>tạo</a:t>
            </a:r>
            <a:r>
              <a:rPr lang="en-US" dirty="0"/>
              <a:t> </a:t>
            </a:r>
            <a:r>
              <a:rPr lang="en-US" dirty="0" err="1"/>
              <a:t>máu</a:t>
            </a:r>
            <a:r>
              <a:rPr lang="en-US" dirty="0"/>
              <a:t>, </a:t>
            </a:r>
            <a:r>
              <a:rPr lang="en-US" dirty="0" err="1"/>
              <a:t>xác</a:t>
            </a:r>
            <a:r>
              <a:rPr lang="en-US" dirty="0"/>
              <a:t> </a:t>
            </a:r>
            <a:r>
              <a:rPr lang="en-US" dirty="0" err="1"/>
              <a:t>định</a:t>
            </a:r>
            <a:r>
              <a:rPr lang="en-US" dirty="0"/>
              <a:t> </a:t>
            </a:r>
            <a:r>
              <a:rPr lang="en-US" dirty="0" err="1"/>
              <a:t>mật</a:t>
            </a:r>
            <a:r>
              <a:rPr lang="en-US" dirty="0"/>
              <a:t> </a:t>
            </a:r>
            <a:r>
              <a:rPr lang="en-US" dirty="0" err="1"/>
              <a:t>đô</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40692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DDCF6F2-AC59-433E-BE70-A2DD02372589}"/>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692D4DD2-14D0-4502-8007-C4B12E6A0FBD}"/>
              </a:ext>
            </a:extLst>
          </p:cNvPr>
          <p:cNvPicPr>
            <a:picLocks noGrp="1" noChangeAspect="1"/>
          </p:cNvPicPr>
          <p:nvPr>
            <p:ph idx="1"/>
          </p:nvPr>
        </p:nvPicPr>
        <p:blipFill>
          <a:blip r:embed="rId2"/>
          <a:stretch>
            <a:fillRect/>
          </a:stretch>
        </p:blipFill>
        <p:spPr>
          <a:xfrm>
            <a:off x="2461847" y="107653"/>
            <a:ext cx="6267064" cy="6750347"/>
          </a:xfrm>
        </p:spPr>
      </p:pic>
    </p:spTree>
    <p:extLst>
      <p:ext uri="{BB962C8B-B14F-4D97-AF65-F5344CB8AC3E}">
        <p14:creationId xmlns:p14="http://schemas.microsoft.com/office/powerpoint/2010/main" val="6435337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aplastic anemia approach">
            <a:extLst>
              <a:ext uri="{FF2B5EF4-FFF2-40B4-BE49-F238E27FC236}">
                <a16:creationId xmlns:a16="http://schemas.microsoft.com/office/drawing/2014/main" xmlns="" id="{E5E5D775-A42A-4D3D-A4C1-261511B401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6436" y="-20336"/>
            <a:ext cx="5915892" cy="687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307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4667E05-25A1-4552-BE73-A7E4CA1D2344}"/>
              </a:ext>
            </a:extLst>
          </p:cNvPr>
          <p:cNvSpPr>
            <a:spLocks noGrp="1"/>
          </p:cNvSpPr>
          <p:nvPr>
            <p:ph type="title"/>
          </p:nvPr>
        </p:nvSpPr>
        <p:spPr/>
        <p:txBody>
          <a:bodyPr/>
          <a:lstStyle/>
          <a:p>
            <a:r>
              <a:rPr lang="en-US" dirty="0"/>
              <a:t>VIII – CHẨN ĐOÁN PHÂN BIỆT</a:t>
            </a:r>
          </a:p>
        </p:txBody>
      </p:sp>
      <p:pic>
        <p:nvPicPr>
          <p:cNvPr id="5" name="Chỗ dành sẵn cho Nội dung 4">
            <a:extLst>
              <a:ext uri="{FF2B5EF4-FFF2-40B4-BE49-F238E27FC236}">
                <a16:creationId xmlns:a16="http://schemas.microsoft.com/office/drawing/2014/main" xmlns="" id="{0386718B-00A7-4366-B211-0656C3965D44}"/>
              </a:ext>
            </a:extLst>
          </p:cNvPr>
          <p:cNvPicPr>
            <a:picLocks noGrp="1" noChangeAspect="1"/>
          </p:cNvPicPr>
          <p:nvPr>
            <p:ph idx="1"/>
          </p:nvPr>
        </p:nvPicPr>
        <p:blipFill>
          <a:blip r:embed="rId2"/>
          <a:stretch>
            <a:fillRect/>
          </a:stretch>
        </p:blipFill>
        <p:spPr>
          <a:xfrm>
            <a:off x="124691" y="388741"/>
            <a:ext cx="12067309" cy="6080518"/>
          </a:xfrm>
        </p:spPr>
      </p:pic>
    </p:spTree>
    <p:extLst>
      <p:ext uri="{BB962C8B-B14F-4D97-AF65-F5344CB8AC3E}">
        <p14:creationId xmlns:p14="http://schemas.microsoft.com/office/powerpoint/2010/main" val="2017828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1EB3F7F-02B0-49B1-8A72-CCDAE50D5AC7}"/>
              </a:ext>
            </a:extLst>
          </p:cNvPr>
          <p:cNvSpPr>
            <a:spLocks noGrp="1"/>
          </p:cNvSpPr>
          <p:nvPr>
            <p:ph type="title"/>
          </p:nvPr>
        </p:nvSpPr>
        <p:spPr>
          <a:xfrm>
            <a:off x="1141412" y="327514"/>
            <a:ext cx="10579533" cy="1478570"/>
          </a:xfrm>
        </p:spPr>
        <p:txBody>
          <a:bodyPr>
            <a:normAutofit fontScale="90000"/>
          </a:bodyPr>
          <a:lstStyle/>
          <a:p>
            <a:r>
              <a:rPr lang="en-US" dirty="0"/>
              <a:t>IX – MỐI LIÊN HỆ GIỮA APLASTIC ANEMIA VÀ PNH (PAROXISMAL NOCTURAL HEMOGLOBINUREA) </a:t>
            </a:r>
            <a:r>
              <a:rPr lang="en-US" dirty="0" err="1"/>
              <a:t>va</a:t>
            </a:r>
            <a:r>
              <a:rPr lang="en-US" dirty="0"/>
              <a:t>̀ </a:t>
            </a:r>
            <a:r>
              <a:rPr lang="en-US" dirty="0" err="1"/>
              <a:t>các</a:t>
            </a:r>
            <a:r>
              <a:rPr lang="en-US" dirty="0"/>
              <a:t> </a:t>
            </a:r>
            <a:r>
              <a:rPr lang="en-US" dirty="0" err="1"/>
              <a:t>bệnh</a:t>
            </a:r>
            <a:r>
              <a:rPr lang="en-US" dirty="0"/>
              <a:t> </a:t>
            </a:r>
            <a:r>
              <a:rPr lang="en-US" dirty="0" err="1"/>
              <a:t>ly</a:t>
            </a:r>
            <a:r>
              <a:rPr lang="en-US" dirty="0"/>
              <a:t>́ </a:t>
            </a:r>
            <a:r>
              <a:rPr lang="en-US" dirty="0" err="1"/>
              <a:t>ác</a:t>
            </a:r>
            <a:r>
              <a:rPr lang="en-US" dirty="0"/>
              <a:t> </a:t>
            </a:r>
            <a:r>
              <a:rPr lang="en-US" dirty="0" err="1"/>
              <a:t>tính</a:t>
            </a:r>
            <a:r>
              <a:rPr lang="en-US" dirty="0"/>
              <a:t> </a:t>
            </a:r>
            <a:r>
              <a:rPr lang="en-US" dirty="0" err="1"/>
              <a:t>dòng</a:t>
            </a:r>
            <a:r>
              <a:rPr lang="en-US" dirty="0"/>
              <a:t> </a:t>
            </a:r>
            <a:r>
              <a:rPr lang="en-US" dirty="0" err="1"/>
              <a:t>tủy</a:t>
            </a:r>
            <a:endParaRPr lang="en-US" dirty="0"/>
          </a:p>
        </p:txBody>
      </p:sp>
      <p:sp>
        <p:nvSpPr>
          <p:cNvPr id="3" name="Chỗ dành sẵn cho Nội dung 2">
            <a:extLst>
              <a:ext uri="{FF2B5EF4-FFF2-40B4-BE49-F238E27FC236}">
                <a16:creationId xmlns:a16="http://schemas.microsoft.com/office/drawing/2014/main" xmlns="" id="{A7CD0464-77D6-4424-8551-0D53F6FB6F9A}"/>
              </a:ext>
            </a:extLst>
          </p:cNvPr>
          <p:cNvSpPr>
            <a:spLocks noGrp="1"/>
          </p:cNvSpPr>
          <p:nvPr>
            <p:ph idx="1"/>
          </p:nvPr>
        </p:nvSpPr>
        <p:spPr>
          <a:xfrm>
            <a:off x="1141412" y="2249486"/>
            <a:ext cx="9905999" cy="4280999"/>
          </a:xfrm>
        </p:spPr>
        <p:txBody>
          <a:bodyPr>
            <a:normAutofit/>
          </a:bodyPr>
          <a:lstStyle/>
          <a:p>
            <a:pPr marL="0" indent="0">
              <a:buNone/>
            </a:pPr>
            <a:r>
              <a:rPr lang="en-US" smtClean="0"/>
              <a:t>MDS, AML </a:t>
            </a:r>
            <a:r>
              <a:rPr lang="en-US" dirty="0" err="1"/>
              <a:t>hoặc</a:t>
            </a:r>
            <a:r>
              <a:rPr lang="en-US" dirty="0"/>
              <a:t> PNH có </a:t>
            </a:r>
            <a:r>
              <a:rPr lang="en-US" dirty="0" err="1"/>
              <a:t>thê</a:t>
            </a:r>
            <a:r>
              <a:rPr lang="en-US" dirty="0"/>
              <a:t>̉ </a:t>
            </a:r>
            <a:r>
              <a:rPr lang="en-US" dirty="0" err="1"/>
              <a:t>biểu</a:t>
            </a:r>
            <a:r>
              <a:rPr lang="en-US" dirty="0"/>
              <a:t> </a:t>
            </a:r>
            <a:r>
              <a:rPr lang="en-US" dirty="0" err="1"/>
              <a:t>hiện</a:t>
            </a:r>
            <a:r>
              <a:rPr lang="en-US" dirty="0"/>
              <a:t> </a:t>
            </a:r>
            <a:r>
              <a:rPr lang="en-US" dirty="0" err="1"/>
              <a:t>bằng</a:t>
            </a:r>
            <a:r>
              <a:rPr lang="en-US" dirty="0"/>
              <a:t> </a:t>
            </a:r>
            <a:r>
              <a:rPr lang="en-US" dirty="0" err="1"/>
              <a:t>giảm</a:t>
            </a:r>
            <a:r>
              <a:rPr lang="en-US" dirty="0"/>
              <a:t> 3 </a:t>
            </a:r>
            <a:r>
              <a:rPr lang="en-US" dirty="0" err="1"/>
              <a:t>dòng</a:t>
            </a:r>
            <a:r>
              <a:rPr lang="en-US" dirty="0"/>
              <a:t> </a:t>
            </a:r>
            <a:r>
              <a:rPr lang="en-US" dirty="0" err="1"/>
              <a:t>tê</a:t>
            </a:r>
            <a:r>
              <a:rPr lang="en-US" dirty="0"/>
              <a:t>́ </a:t>
            </a:r>
            <a:r>
              <a:rPr lang="en-US" dirty="0" err="1"/>
              <a:t>bào</a:t>
            </a:r>
            <a:endParaRPr lang="en-US" dirty="0"/>
          </a:p>
          <a:p>
            <a:pPr marL="0" indent="0">
              <a:buNone/>
            </a:pPr>
            <a:r>
              <a:rPr lang="en-US" dirty="0"/>
              <a:t>1. MDS</a:t>
            </a:r>
          </a:p>
          <a:p>
            <a:pPr lvl="1"/>
            <a:r>
              <a:rPr lang="en-US" dirty="0" err="1"/>
              <a:t>Bệnh</a:t>
            </a:r>
            <a:r>
              <a:rPr lang="en-US" dirty="0"/>
              <a:t> </a:t>
            </a:r>
            <a:r>
              <a:rPr lang="en-US" dirty="0" err="1"/>
              <a:t>nhân</a:t>
            </a:r>
            <a:r>
              <a:rPr lang="en-US" dirty="0"/>
              <a:t> </a:t>
            </a:r>
            <a:r>
              <a:rPr lang="en-US" dirty="0" err="1"/>
              <a:t>suy</a:t>
            </a:r>
            <a:r>
              <a:rPr lang="en-US" dirty="0"/>
              <a:t> </a:t>
            </a:r>
            <a:r>
              <a:rPr lang="en-US" dirty="0" err="1"/>
              <a:t>tủy</a:t>
            </a:r>
            <a:r>
              <a:rPr lang="en-US" dirty="0"/>
              <a:t> có monosomy 7 </a:t>
            </a:r>
            <a:r>
              <a:rPr lang="en-US" dirty="0" err="1"/>
              <a:t>hoặc</a:t>
            </a:r>
            <a:r>
              <a:rPr lang="en-US" dirty="0"/>
              <a:t> trisomy 8 do là </a:t>
            </a:r>
            <a:r>
              <a:rPr lang="en-US" dirty="0" err="1"/>
              <a:t>hậu</a:t>
            </a:r>
            <a:r>
              <a:rPr lang="en-US" dirty="0"/>
              <a:t> quả </a:t>
            </a:r>
            <a:r>
              <a:rPr lang="en-US" dirty="0" err="1"/>
              <a:t>của</a:t>
            </a:r>
            <a:r>
              <a:rPr lang="en-US" dirty="0"/>
              <a:t> </a:t>
            </a:r>
            <a:r>
              <a:rPr lang="en-US" dirty="0" err="1"/>
              <a:t>tủy</a:t>
            </a:r>
            <a:r>
              <a:rPr lang="en-US" dirty="0"/>
              <a:t> </a:t>
            </a:r>
            <a:r>
              <a:rPr lang="en-US" dirty="0" err="1"/>
              <a:t>loạn</a:t>
            </a:r>
            <a:r>
              <a:rPr lang="en-US" dirty="0"/>
              <a:t> </a:t>
            </a:r>
            <a:r>
              <a:rPr lang="en-US" dirty="0" err="1"/>
              <a:t>sinh</a:t>
            </a:r>
            <a:r>
              <a:rPr lang="en-US" dirty="0"/>
              <a:t> (</a:t>
            </a:r>
            <a:r>
              <a:rPr lang="en-US" dirty="0" err="1"/>
              <a:t>myelodyspastic</a:t>
            </a:r>
            <a:r>
              <a:rPr lang="en-US" dirty="0"/>
              <a:t> syndrome)</a:t>
            </a:r>
          </a:p>
          <a:p>
            <a:pPr lvl="1"/>
            <a:r>
              <a:rPr lang="en-US" dirty="0"/>
              <a:t>20% </a:t>
            </a:r>
            <a:r>
              <a:rPr lang="en-US" dirty="0" err="1"/>
              <a:t>bệnh</a:t>
            </a:r>
            <a:r>
              <a:rPr lang="en-US" dirty="0"/>
              <a:t> </a:t>
            </a:r>
            <a:r>
              <a:rPr lang="en-US" dirty="0" err="1"/>
              <a:t>nhân</a:t>
            </a:r>
            <a:r>
              <a:rPr lang="en-US" dirty="0"/>
              <a:t> có </a:t>
            </a:r>
            <a:r>
              <a:rPr lang="en-US" dirty="0" err="1"/>
              <a:t>thê</a:t>
            </a:r>
            <a:r>
              <a:rPr lang="en-US" dirty="0"/>
              <a:t>̉ có </a:t>
            </a:r>
            <a:r>
              <a:rPr lang="en-US" dirty="0" err="1"/>
              <a:t>loạn</a:t>
            </a:r>
            <a:r>
              <a:rPr lang="en-US" dirty="0"/>
              <a:t> </a:t>
            </a:r>
            <a:r>
              <a:rPr lang="en-US" dirty="0" err="1"/>
              <a:t>sinh</a:t>
            </a:r>
            <a:r>
              <a:rPr lang="en-US" dirty="0"/>
              <a:t> </a:t>
            </a:r>
            <a:r>
              <a:rPr lang="en-US" dirty="0" err="1"/>
              <a:t>tủy</a:t>
            </a:r>
            <a:r>
              <a:rPr lang="en-US" dirty="0"/>
              <a:t> </a:t>
            </a:r>
            <a:r>
              <a:rPr lang="en-US" dirty="0" err="1"/>
              <a:t>sau</a:t>
            </a:r>
            <a:r>
              <a:rPr lang="en-US" dirty="0"/>
              <a:t> 5 </a:t>
            </a:r>
            <a:r>
              <a:rPr lang="en-US" dirty="0" err="1"/>
              <a:t>năm</a:t>
            </a:r>
            <a:endParaRPr lang="en-US" dirty="0"/>
          </a:p>
          <a:p>
            <a:pPr lvl="1"/>
            <a:r>
              <a:rPr lang="en-US" dirty="0"/>
              <a:t>Tỷ </a:t>
            </a:r>
            <a:r>
              <a:rPr lang="en-US" dirty="0" err="1"/>
              <a:t>lê</a:t>
            </a:r>
            <a:r>
              <a:rPr lang="en-US" dirty="0"/>
              <a:t>̣ </a:t>
            </a:r>
            <a:r>
              <a:rPr lang="en-US" dirty="0" err="1"/>
              <a:t>loạn</a:t>
            </a:r>
            <a:r>
              <a:rPr lang="en-US" dirty="0"/>
              <a:t> </a:t>
            </a:r>
            <a:r>
              <a:rPr lang="en-US" dirty="0" err="1"/>
              <a:t>sinh</a:t>
            </a:r>
            <a:r>
              <a:rPr lang="en-US" dirty="0"/>
              <a:t> </a:t>
            </a:r>
            <a:r>
              <a:rPr lang="en-US" dirty="0" err="1"/>
              <a:t>tủy</a:t>
            </a:r>
            <a:r>
              <a:rPr lang="en-US" dirty="0"/>
              <a:t> </a:t>
            </a:r>
            <a:r>
              <a:rPr lang="en-US" dirty="0" err="1"/>
              <a:t>sau</a:t>
            </a:r>
            <a:r>
              <a:rPr lang="en-US" dirty="0"/>
              <a:t> </a:t>
            </a:r>
            <a:r>
              <a:rPr lang="en-US" dirty="0" err="1"/>
              <a:t>điều</a:t>
            </a:r>
            <a:r>
              <a:rPr lang="en-US" dirty="0"/>
              <a:t> trị </a:t>
            </a:r>
            <a:r>
              <a:rPr lang="en-US" dirty="0" err="1"/>
              <a:t>với</a:t>
            </a:r>
            <a:r>
              <a:rPr lang="en-US" dirty="0"/>
              <a:t> </a:t>
            </a:r>
            <a:r>
              <a:rPr lang="en-US" dirty="0" err="1"/>
              <a:t>ức</a:t>
            </a:r>
            <a:r>
              <a:rPr lang="en-US" dirty="0"/>
              <a:t> </a:t>
            </a:r>
            <a:r>
              <a:rPr lang="en-US" dirty="0" err="1"/>
              <a:t>chê</a:t>
            </a:r>
            <a:r>
              <a:rPr lang="en-US" dirty="0"/>
              <a:t>́ </a:t>
            </a:r>
            <a:r>
              <a:rPr lang="en-US" dirty="0" err="1"/>
              <a:t>miễn</a:t>
            </a:r>
            <a:r>
              <a:rPr lang="en-US" dirty="0"/>
              <a:t> </a:t>
            </a:r>
            <a:r>
              <a:rPr lang="en-US" dirty="0" err="1"/>
              <a:t>dịch</a:t>
            </a:r>
            <a:r>
              <a:rPr lang="en-US" dirty="0"/>
              <a:t> </a:t>
            </a:r>
            <a:r>
              <a:rPr lang="en-US" dirty="0" err="1"/>
              <a:t>tăng</a:t>
            </a:r>
            <a:r>
              <a:rPr lang="en-US" dirty="0"/>
              <a:t> </a:t>
            </a:r>
            <a:r>
              <a:rPr lang="en-US" dirty="0" err="1"/>
              <a:t>gấp</a:t>
            </a:r>
            <a:r>
              <a:rPr lang="en-US" dirty="0"/>
              <a:t> 15 </a:t>
            </a:r>
            <a:r>
              <a:rPr lang="en-US" dirty="0" err="1"/>
              <a:t>lân</a:t>
            </a:r>
            <a:r>
              <a:rPr lang="en-US" dirty="0"/>
              <a:t> so </a:t>
            </a:r>
            <a:r>
              <a:rPr lang="en-US" dirty="0" err="1"/>
              <a:t>với</a:t>
            </a:r>
            <a:r>
              <a:rPr lang="en-US" dirty="0"/>
              <a:t> </a:t>
            </a:r>
            <a:r>
              <a:rPr lang="en-US" dirty="0" err="1"/>
              <a:t>điều</a:t>
            </a:r>
            <a:r>
              <a:rPr lang="en-US" dirty="0"/>
              <a:t> trị </a:t>
            </a:r>
            <a:r>
              <a:rPr lang="en-US" dirty="0" err="1"/>
              <a:t>bằng</a:t>
            </a:r>
            <a:r>
              <a:rPr lang="en-US" dirty="0"/>
              <a:t> </a:t>
            </a:r>
            <a:r>
              <a:rPr lang="en-US" dirty="0" err="1"/>
              <a:t>ghép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theo</a:t>
            </a:r>
            <a:r>
              <a:rPr lang="en-US" dirty="0"/>
              <a:t> </a:t>
            </a:r>
            <a:r>
              <a:rPr lang="en-US" dirty="0" err="1"/>
              <a:t>dõi</a:t>
            </a:r>
            <a:r>
              <a:rPr lang="en-US" dirty="0"/>
              <a:t> 39 </a:t>
            </a:r>
            <a:r>
              <a:rPr lang="en-US" dirty="0" err="1"/>
              <a:t>tháng</a:t>
            </a:r>
            <a:r>
              <a:rPr lang="en-US" dirty="0"/>
              <a:t>)</a:t>
            </a:r>
          </a:p>
          <a:p>
            <a:pPr lvl="1"/>
            <a:r>
              <a:rPr lang="en-US" dirty="0" err="1"/>
              <a:t>Bệnh</a:t>
            </a:r>
            <a:r>
              <a:rPr lang="en-US" dirty="0"/>
              <a:t> </a:t>
            </a:r>
            <a:r>
              <a:rPr lang="en-US" dirty="0" err="1"/>
              <a:t>nhân</a:t>
            </a:r>
            <a:r>
              <a:rPr lang="en-US" dirty="0"/>
              <a:t> AA </a:t>
            </a:r>
            <a:r>
              <a:rPr lang="en-US" dirty="0" err="1"/>
              <a:t>với</a:t>
            </a:r>
            <a:r>
              <a:rPr lang="en-US" dirty="0"/>
              <a:t> </a:t>
            </a:r>
            <a:r>
              <a:rPr lang="en-US" dirty="0" err="1"/>
              <a:t>rút</a:t>
            </a:r>
            <a:r>
              <a:rPr lang="en-US" dirty="0"/>
              <a:t> </a:t>
            </a:r>
            <a:r>
              <a:rPr lang="en-US" dirty="0" err="1"/>
              <a:t>ngắn</a:t>
            </a:r>
            <a:r>
              <a:rPr lang="en-US" dirty="0"/>
              <a:t> telomere có </a:t>
            </a:r>
            <a:r>
              <a:rPr lang="en-US" dirty="0" err="1"/>
              <a:t>nhiều</a:t>
            </a:r>
            <a:r>
              <a:rPr lang="en-US" dirty="0"/>
              <a:t> </a:t>
            </a:r>
            <a:r>
              <a:rPr lang="en-US" dirty="0" err="1"/>
              <a:t>nguy</a:t>
            </a:r>
            <a:r>
              <a:rPr lang="en-US" dirty="0"/>
              <a:t> c</a:t>
            </a:r>
            <a:r>
              <a:rPr lang="vi-VN" dirty="0"/>
              <a:t>ơ</a:t>
            </a:r>
            <a:r>
              <a:rPr lang="en-US" dirty="0"/>
              <a:t> </a:t>
            </a:r>
            <a:r>
              <a:rPr lang="en-US" dirty="0" err="1"/>
              <a:t>phát</a:t>
            </a:r>
            <a:r>
              <a:rPr lang="en-US" dirty="0"/>
              <a:t> </a:t>
            </a:r>
            <a:r>
              <a:rPr lang="en-US" dirty="0" err="1"/>
              <a:t>triền</a:t>
            </a:r>
            <a:r>
              <a:rPr lang="en-US" dirty="0"/>
              <a:t> </a:t>
            </a:r>
            <a:r>
              <a:rPr lang="en-US" dirty="0" err="1"/>
              <a:t>thành</a:t>
            </a:r>
            <a:r>
              <a:rPr lang="en-US" dirty="0"/>
              <a:t> </a:t>
            </a:r>
            <a:r>
              <a:rPr lang="en-US" dirty="0" err="1"/>
              <a:t>loạn</a:t>
            </a:r>
            <a:r>
              <a:rPr lang="en-US" dirty="0"/>
              <a:t> </a:t>
            </a:r>
            <a:r>
              <a:rPr lang="en-US" dirty="0" err="1"/>
              <a:t>sinh</a:t>
            </a:r>
            <a:r>
              <a:rPr lang="en-US" dirty="0"/>
              <a:t> </a:t>
            </a:r>
            <a:r>
              <a:rPr lang="en-US" dirty="0" err="1"/>
              <a:t>tủy</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37519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465DBA1B-0B2E-440A-83AE-6C5C6A1B843A}"/>
              </a:ext>
            </a:extLst>
          </p:cNvPr>
          <p:cNvSpPr>
            <a:spLocks noGrp="1"/>
          </p:cNvSpPr>
          <p:nvPr>
            <p:ph type="title"/>
          </p:nvPr>
        </p:nvSpPr>
        <p:spPr>
          <a:xfrm>
            <a:off x="1141412" y="327514"/>
            <a:ext cx="10524114" cy="1478570"/>
          </a:xfrm>
        </p:spPr>
        <p:txBody>
          <a:bodyPr>
            <a:normAutofit fontScale="90000"/>
          </a:bodyPr>
          <a:lstStyle/>
          <a:p>
            <a:r>
              <a:rPr lang="en-US" dirty="0"/>
              <a:t>IX – MỐI LIÊN HỆ GIỮA APLASTIC ANEMIA VÀ PNH (PAROXISMAL NOCTURAL HEMOGLOBINUREA) </a:t>
            </a:r>
            <a:r>
              <a:rPr lang="en-US" dirty="0" err="1"/>
              <a:t>va</a:t>
            </a:r>
            <a:r>
              <a:rPr lang="en-US" dirty="0"/>
              <a:t>̀ </a:t>
            </a:r>
            <a:r>
              <a:rPr lang="en-US" dirty="0" err="1"/>
              <a:t>các</a:t>
            </a:r>
            <a:r>
              <a:rPr lang="en-US" dirty="0"/>
              <a:t> </a:t>
            </a:r>
            <a:r>
              <a:rPr lang="en-US" dirty="0" err="1"/>
              <a:t>bệnh</a:t>
            </a:r>
            <a:r>
              <a:rPr lang="en-US" dirty="0"/>
              <a:t> </a:t>
            </a:r>
            <a:r>
              <a:rPr lang="en-US" dirty="0" err="1"/>
              <a:t>ly</a:t>
            </a:r>
            <a:r>
              <a:rPr lang="en-US" dirty="0"/>
              <a:t>́ </a:t>
            </a:r>
            <a:r>
              <a:rPr lang="en-US" dirty="0" err="1"/>
              <a:t>ác</a:t>
            </a:r>
            <a:r>
              <a:rPr lang="en-US" dirty="0"/>
              <a:t> </a:t>
            </a:r>
            <a:r>
              <a:rPr lang="en-US" dirty="0" err="1"/>
              <a:t>tính</a:t>
            </a:r>
            <a:r>
              <a:rPr lang="en-US" dirty="0"/>
              <a:t> </a:t>
            </a:r>
            <a:r>
              <a:rPr lang="en-US" dirty="0" err="1"/>
              <a:t>dòng</a:t>
            </a:r>
            <a:r>
              <a:rPr lang="en-US" dirty="0"/>
              <a:t> </a:t>
            </a:r>
            <a:r>
              <a:rPr lang="en-US" dirty="0" err="1"/>
              <a:t>tủy</a:t>
            </a:r>
            <a:endParaRPr lang="en-US" dirty="0"/>
          </a:p>
        </p:txBody>
      </p:sp>
      <p:sp>
        <p:nvSpPr>
          <p:cNvPr id="3" name="Chỗ dành sẵn cho Nội dung 2">
            <a:extLst>
              <a:ext uri="{FF2B5EF4-FFF2-40B4-BE49-F238E27FC236}">
                <a16:creationId xmlns:a16="http://schemas.microsoft.com/office/drawing/2014/main" xmlns="" id="{523F653F-5998-403C-8253-0287405E9E3D}"/>
              </a:ext>
            </a:extLst>
          </p:cNvPr>
          <p:cNvSpPr>
            <a:spLocks noGrp="1"/>
          </p:cNvSpPr>
          <p:nvPr>
            <p:ph idx="1"/>
          </p:nvPr>
        </p:nvSpPr>
        <p:spPr/>
        <p:txBody>
          <a:bodyPr/>
          <a:lstStyle/>
          <a:p>
            <a:pPr marL="0" indent="0">
              <a:buNone/>
            </a:pPr>
            <a:r>
              <a:rPr lang="en-US" dirty="0"/>
              <a:t>2. AML</a:t>
            </a:r>
          </a:p>
          <a:p>
            <a:pPr lvl="1"/>
            <a:r>
              <a:rPr lang="en-US" dirty="0"/>
              <a:t>10% </a:t>
            </a:r>
            <a:r>
              <a:rPr lang="en-US" dirty="0" err="1"/>
              <a:t>bệnh</a:t>
            </a:r>
            <a:r>
              <a:rPr lang="en-US" dirty="0"/>
              <a:t> </a:t>
            </a:r>
            <a:r>
              <a:rPr lang="en-US" dirty="0" err="1"/>
              <a:t>nhân</a:t>
            </a:r>
            <a:r>
              <a:rPr lang="en-US" dirty="0"/>
              <a:t> có </a:t>
            </a:r>
            <a:r>
              <a:rPr lang="en-US" dirty="0" err="1"/>
              <a:t>biểu</a:t>
            </a:r>
            <a:r>
              <a:rPr lang="en-US" dirty="0"/>
              <a:t> </a:t>
            </a:r>
            <a:r>
              <a:rPr lang="en-US" dirty="0" err="1"/>
              <a:t>hiện</a:t>
            </a:r>
            <a:r>
              <a:rPr lang="en-US" dirty="0"/>
              <a:t> </a:t>
            </a:r>
            <a:r>
              <a:rPr lang="en-US" dirty="0" err="1"/>
              <a:t>lâm</a:t>
            </a:r>
            <a:r>
              <a:rPr lang="en-US" dirty="0"/>
              <a:t> </a:t>
            </a:r>
            <a:r>
              <a:rPr lang="en-US" dirty="0" err="1"/>
              <a:t>sàng</a:t>
            </a:r>
            <a:r>
              <a:rPr lang="en-US" dirty="0"/>
              <a:t> có </a:t>
            </a:r>
            <a:r>
              <a:rPr lang="en-US" dirty="0" err="1"/>
              <a:t>bệnh</a:t>
            </a:r>
            <a:r>
              <a:rPr lang="en-US" dirty="0"/>
              <a:t> </a:t>
            </a:r>
            <a:r>
              <a:rPr lang="en-US" dirty="0" err="1"/>
              <a:t>ly</a:t>
            </a:r>
            <a:r>
              <a:rPr lang="en-US" dirty="0"/>
              <a:t>́ </a:t>
            </a:r>
            <a:r>
              <a:rPr lang="en-US" dirty="0" err="1"/>
              <a:t>tủy</a:t>
            </a:r>
            <a:r>
              <a:rPr lang="en-US" dirty="0"/>
              <a:t> đ</a:t>
            </a:r>
            <a:r>
              <a:rPr lang="vi-VN" dirty="0"/>
              <a:t>ơ</a:t>
            </a:r>
            <a:r>
              <a:rPr lang="en-US" dirty="0"/>
              <a:t>n </a:t>
            </a:r>
            <a:r>
              <a:rPr lang="en-US" dirty="0" err="1"/>
              <a:t>dòng</a:t>
            </a:r>
            <a:r>
              <a:rPr lang="en-US" dirty="0"/>
              <a:t> </a:t>
            </a:r>
            <a:r>
              <a:rPr lang="en-US" dirty="0" err="1"/>
              <a:t>kèm</a:t>
            </a:r>
            <a:r>
              <a:rPr lang="en-US" dirty="0"/>
              <a:t> </a:t>
            </a:r>
            <a:r>
              <a:rPr lang="en-US" dirty="0" err="1"/>
              <a:t>theo</a:t>
            </a:r>
            <a:endParaRPr lang="en-US" dirty="0"/>
          </a:p>
          <a:p>
            <a:pPr lvl="1"/>
            <a:r>
              <a:rPr lang="en-US" dirty="0" err="1"/>
              <a:t>Thường</a:t>
            </a:r>
            <a:r>
              <a:rPr lang="en-US" dirty="0"/>
              <a:t> </a:t>
            </a:r>
            <a:r>
              <a:rPr lang="en-US" dirty="0" err="1"/>
              <a:t>thấy</a:t>
            </a:r>
            <a:r>
              <a:rPr lang="en-US" dirty="0"/>
              <a:t> ở </a:t>
            </a:r>
            <a:r>
              <a:rPr lang="en-US" dirty="0" err="1"/>
              <a:t>nh</a:t>
            </a:r>
            <a:r>
              <a:rPr lang="vi-VN" dirty="0"/>
              <a:t>ư</a:t>
            </a:r>
            <a:r>
              <a:rPr lang="en-US" dirty="0"/>
              <a:t>̃ng </a:t>
            </a:r>
            <a:r>
              <a:rPr lang="en-US" dirty="0" err="1"/>
              <a:t>bệnh</a:t>
            </a:r>
            <a:r>
              <a:rPr lang="en-US" dirty="0"/>
              <a:t> </a:t>
            </a:r>
            <a:r>
              <a:rPr lang="en-US" dirty="0" err="1"/>
              <a:t>nhân</a:t>
            </a:r>
            <a:r>
              <a:rPr lang="en-US" dirty="0"/>
              <a:t> AA </a:t>
            </a:r>
            <a:r>
              <a:rPr lang="en-US" dirty="0" err="1"/>
              <a:t>với</a:t>
            </a:r>
            <a:r>
              <a:rPr lang="en-US" dirty="0"/>
              <a:t> </a:t>
            </a:r>
            <a:r>
              <a:rPr lang="en-US" dirty="0" err="1"/>
              <a:t>th</a:t>
            </a:r>
            <a:r>
              <a:rPr lang="vi-VN" dirty="0"/>
              <a:t>ơ</a:t>
            </a:r>
            <a:r>
              <a:rPr lang="en-US" dirty="0"/>
              <a:t>̀</a:t>
            </a:r>
            <a:r>
              <a:rPr lang="en-US" dirty="0" err="1"/>
              <a:t>i</a:t>
            </a:r>
            <a:r>
              <a:rPr lang="en-US" dirty="0"/>
              <a:t> </a:t>
            </a:r>
            <a:r>
              <a:rPr lang="en-US" dirty="0" err="1"/>
              <a:t>gian</a:t>
            </a:r>
            <a:r>
              <a:rPr lang="en-US" dirty="0"/>
              <a:t> </a:t>
            </a:r>
            <a:r>
              <a:rPr lang="en-US" dirty="0" err="1"/>
              <a:t>theo</a:t>
            </a:r>
            <a:r>
              <a:rPr lang="en-US" dirty="0"/>
              <a:t> </a:t>
            </a:r>
            <a:r>
              <a:rPr lang="en-US" dirty="0" err="1"/>
              <a:t>dõi</a:t>
            </a:r>
            <a:r>
              <a:rPr lang="en-US" dirty="0"/>
              <a:t> </a:t>
            </a:r>
            <a:r>
              <a:rPr lang="en-US" dirty="0" err="1"/>
              <a:t>dài</a:t>
            </a:r>
            <a:r>
              <a:rPr lang="en-US" dirty="0"/>
              <a:t> </a:t>
            </a:r>
            <a:r>
              <a:rPr lang="en-US" dirty="0" err="1"/>
              <a:t>va</a:t>
            </a:r>
            <a:r>
              <a:rPr lang="en-US" dirty="0"/>
              <a:t>̀ có telomere </a:t>
            </a:r>
            <a:r>
              <a:rPr lang="en-US" dirty="0" err="1"/>
              <a:t>ngắn</a:t>
            </a:r>
            <a:endParaRPr lang="en-US" dirty="0"/>
          </a:p>
        </p:txBody>
      </p:sp>
    </p:spTree>
    <p:extLst>
      <p:ext uri="{BB962C8B-B14F-4D97-AF65-F5344CB8AC3E}">
        <p14:creationId xmlns:p14="http://schemas.microsoft.com/office/powerpoint/2010/main" val="2194413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465DBA1B-0B2E-440A-83AE-6C5C6A1B843A}"/>
              </a:ext>
            </a:extLst>
          </p:cNvPr>
          <p:cNvSpPr>
            <a:spLocks noGrp="1"/>
          </p:cNvSpPr>
          <p:nvPr>
            <p:ph type="title"/>
          </p:nvPr>
        </p:nvSpPr>
        <p:spPr>
          <a:xfrm>
            <a:off x="1141412" y="327514"/>
            <a:ext cx="10524114" cy="1478570"/>
          </a:xfrm>
        </p:spPr>
        <p:txBody>
          <a:bodyPr>
            <a:normAutofit fontScale="90000"/>
          </a:bodyPr>
          <a:lstStyle/>
          <a:p>
            <a:r>
              <a:rPr lang="en-US" dirty="0"/>
              <a:t>IX – MỐI LIÊN HỆ GIỮA APLASTIC ANEMIA VÀ PNH (PAROXISMAL NOCTURAL HEMOGLOBINUREA) </a:t>
            </a:r>
            <a:r>
              <a:rPr lang="en-US" dirty="0" err="1"/>
              <a:t>va</a:t>
            </a:r>
            <a:r>
              <a:rPr lang="en-US" dirty="0"/>
              <a:t>̀ </a:t>
            </a:r>
            <a:r>
              <a:rPr lang="en-US" dirty="0" err="1"/>
              <a:t>các</a:t>
            </a:r>
            <a:r>
              <a:rPr lang="en-US" dirty="0"/>
              <a:t> </a:t>
            </a:r>
            <a:r>
              <a:rPr lang="en-US" dirty="0" err="1"/>
              <a:t>bệnh</a:t>
            </a:r>
            <a:r>
              <a:rPr lang="en-US" dirty="0"/>
              <a:t> </a:t>
            </a:r>
            <a:r>
              <a:rPr lang="en-US" dirty="0" err="1"/>
              <a:t>ly</a:t>
            </a:r>
            <a:r>
              <a:rPr lang="en-US" dirty="0"/>
              <a:t>́ </a:t>
            </a:r>
            <a:r>
              <a:rPr lang="en-US" dirty="0" err="1"/>
              <a:t>ác</a:t>
            </a:r>
            <a:r>
              <a:rPr lang="en-US" dirty="0"/>
              <a:t> </a:t>
            </a:r>
            <a:r>
              <a:rPr lang="en-US" dirty="0" err="1"/>
              <a:t>tính</a:t>
            </a:r>
            <a:r>
              <a:rPr lang="en-US" dirty="0"/>
              <a:t> </a:t>
            </a:r>
            <a:r>
              <a:rPr lang="en-US" dirty="0" err="1"/>
              <a:t>dòng</a:t>
            </a:r>
            <a:r>
              <a:rPr lang="en-US" dirty="0"/>
              <a:t> </a:t>
            </a:r>
            <a:r>
              <a:rPr lang="en-US" dirty="0" err="1"/>
              <a:t>tủy</a:t>
            </a:r>
            <a:endParaRPr lang="en-US" dirty="0"/>
          </a:p>
        </p:txBody>
      </p:sp>
      <p:sp>
        <p:nvSpPr>
          <p:cNvPr id="3" name="Chỗ dành sẵn cho Nội dung 2">
            <a:extLst>
              <a:ext uri="{FF2B5EF4-FFF2-40B4-BE49-F238E27FC236}">
                <a16:creationId xmlns:a16="http://schemas.microsoft.com/office/drawing/2014/main" xmlns="" id="{523F653F-5998-403C-8253-0287405E9E3D}"/>
              </a:ext>
            </a:extLst>
          </p:cNvPr>
          <p:cNvSpPr>
            <a:spLocks noGrp="1"/>
          </p:cNvSpPr>
          <p:nvPr>
            <p:ph idx="1"/>
          </p:nvPr>
        </p:nvSpPr>
        <p:spPr>
          <a:xfrm>
            <a:off x="1141412" y="1806084"/>
            <a:ext cx="9905999" cy="4724401"/>
          </a:xfrm>
        </p:spPr>
        <p:txBody>
          <a:bodyPr>
            <a:normAutofit fontScale="92500" lnSpcReduction="20000"/>
          </a:bodyPr>
          <a:lstStyle/>
          <a:p>
            <a:pPr marL="0" indent="0">
              <a:buNone/>
            </a:pPr>
            <a:r>
              <a:rPr lang="en-US" dirty="0"/>
              <a:t>3. PNH</a:t>
            </a:r>
          </a:p>
          <a:p>
            <a:pPr>
              <a:buFontTx/>
              <a:buChar char="-"/>
            </a:pPr>
            <a:r>
              <a:rPr lang="en-US" dirty="0"/>
              <a:t>&gt;50% </a:t>
            </a:r>
            <a:r>
              <a:rPr lang="en-US" dirty="0" err="1"/>
              <a:t>bệnh</a:t>
            </a:r>
            <a:r>
              <a:rPr lang="en-US" dirty="0"/>
              <a:t> </a:t>
            </a:r>
            <a:r>
              <a:rPr lang="en-US" dirty="0" err="1"/>
              <a:t>nhân</a:t>
            </a:r>
            <a:r>
              <a:rPr lang="en-US" dirty="0"/>
              <a:t> AA có PNH</a:t>
            </a:r>
          </a:p>
          <a:p>
            <a:pPr>
              <a:buFontTx/>
              <a:buChar char="-"/>
            </a:pPr>
            <a:r>
              <a:rPr lang="en-US" err="1"/>
              <a:t>Nguyên</a:t>
            </a:r>
            <a:r>
              <a:rPr lang="en-US"/>
              <a:t> </a:t>
            </a:r>
            <a:r>
              <a:rPr lang="en-US" smtClean="0"/>
              <a:t>nhân PNH: </a:t>
            </a:r>
            <a:r>
              <a:rPr lang="en-US" dirty="0" err="1"/>
              <a:t>đột</a:t>
            </a:r>
            <a:r>
              <a:rPr lang="en-US" dirty="0"/>
              <a:t> </a:t>
            </a:r>
            <a:r>
              <a:rPr lang="en-US" dirty="0" err="1"/>
              <a:t>biến</a:t>
            </a:r>
            <a:r>
              <a:rPr lang="en-US" dirty="0"/>
              <a:t> PIG-A </a:t>
            </a:r>
            <a:r>
              <a:rPr lang="en-US" dirty="0" err="1"/>
              <a:t>làm</a:t>
            </a:r>
            <a:r>
              <a:rPr lang="en-US" dirty="0"/>
              <a:t> </a:t>
            </a:r>
            <a:r>
              <a:rPr lang="en-US" dirty="0" err="1"/>
              <a:t>cho</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a:t>
            </a:r>
            <a:r>
              <a:rPr lang="en-US" dirty="0" err="1"/>
              <a:t>thiếu</a:t>
            </a:r>
            <a:r>
              <a:rPr lang="en-US" dirty="0"/>
              <a:t> phosphatidylinositol-anchored proteins (GPI-AP)-&gt; </a:t>
            </a:r>
            <a:r>
              <a:rPr lang="en-US" dirty="0" err="1"/>
              <a:t>tạo</a:t>
            </a:r>
            <a:r>
              <a:rPr lang="en-US" dirty="0"/>
              <a:t> </a:t>
            </a:r>
            <a:r>
              <a:rPr lang="en-US" dirty="0" err="1"/>
              <a:t>hồng</a:t>
            </a:r>
            <a:r>
              <a:rPr lang="en-US" dirty="0"/>
              <a:t> </a:t>
            </a:r>
            <a:r>
              <a:rPr lang="en-US" dirty="0" err="1"/>
              <a:t>cầu</a:t>
            </a:r>
            <a:r>
              <a:rPr lang="en-US" dirty="0"/>
              <a:t> bị </a:t>
            </a:r>
            <a:r>
              <a:rPr lang="en-US" dirty="0" err="1"/>
              <a:t>bô</a:t>
            </a:r>
            <a:r>
              <a:rPr lang="en-US" dirty="0"/>
              <a:t>̉ </a:t>
            </a:r>
            <a:r>
              <a:rPr lang="en-US" dirty="0" err="1"/>
              <a:t>thê</a:t>
            </a:r>
            <a:r>
              <a:rPr lang="en-US" dirty="0"/>
              <a:t>̉ </a:t>
            </a:r>
            <a:r>
              <a:rPr lang="en-US" dirty="0" err="1"/>
              <a:t>ly</a:t>
            </a:r>
            <a:r>
              <a:rPr lang="en-US" dirty="0"/>
              <a:t> </a:t>
            </a:r>
            <a:r>
              <a:rPr lang="en-US" dirty="0" err="1"/>
              <a:t>giải</a:t>
            </a:r>
            <a:endParaRPr lang="en-US" dirty="0"/>
          </a:p>
          <a:p>
            <a:pPr>
              <a:buFontTx/>
              <a:buChar char="-"/>
            </a:pPr>
            <a:r>
              <a:rPr lang="en-US" dirty="0"/>
              <a:t>10 – 20% </a:t>
            </a:r>
            <a:r>
              <a:rPr lang="en-US" dirty="0" err="1"/>
              <a:t>bệnh</a:t>
            </a:r>
            <a:r>
              <a:rPr lang="en-US" dirty="0"/>
              <a:t> </a:t>
            </a:r>
            <a:r>
              <a:rPr lang="en-US" dirty="0" err="1"/>
              <a:t>nhân</a:t>
            </a:r>
            <a:r>
              <a:rPr lang="en-US" dirty="0"/>
              <a:t> AA có </a:t>
            </a:r>
            <a:r>
              <a:rPr lang="en-US" dirty="0" err="1"/>
              <a:t>biểu</a:t>
            </a:r>
            <a:r>
              <a:rPr lang="en-US" dirty="0"/>
              <a:t> </a:t>
            </a:r>
            <a:r>
              <a:rPr lang="en-US" dirty="0" err="1"/>
              <a:t>hiện</a:t>
            </a:r>
            <a:r>
              <a:rPr lang="en-US" dirty="0"/>
              <a:t> </a:t>
            </a:r>
            <a:r>
              <a:rPr lang="en-US" dirty="0" err="1"/>
              <a:t>lâm</a:t>
            </a:r>
            <a:r>
              <a:rPr lang="en-US" dirty="0"/>
              <a:t> </a:t>
            </a:r>
            <a:r>
              <a:rPr lang="en-US" dirty="0" err="1"/>
              <a:t>sàng</a:t>
            </a:r>
            <a:r>
              <a:rPr lang="en-US" dirty="0"/>
              <a:t> </a:t>
            </a:r>
            <a:r>
              <a:rPr lang="en-US" dirty="0" err="1"/>
              <a:t>của</a:t>
            </a:r>
            <a:r>
              <a:rPr lang="en-US" dirty="0"/>
              <a:t> PNH </a:t>
            </a:r>
          </a:p>
          <a:p>
            <a:pPr lvl="1">
              <a:buFont typeface="Wingdings" panose="05000000000000000000" pitchFamily="2" charset="2"/>
              <a:buChar char="ü"/>
            </a:pPr>
            <a:r>
              <a:rPr lang="en-US" dirty="0"/>
              <a:t>Ng</a:t>
            </a:r>
            <a:r>
              <a:rPr lang="vi-VN" dirty="0"/>
              <a:t>ư</a:t>
            </a:r>
            <a:r>
              <a:rPr lang="en-US" dirty="0" err="1"/>
              <a:t>ời</a:t>
            </a:r>
            <a:r>
              <a:rPr lang="en-US" dirty="0"/>
              <a:t> </a:t>
            </a:r>
            <a:r>
              <a:rPr lang="en-US" dirty="0" err="1"/>
              <a:t>bình</a:t>
            </a:r>
            <a:r>
              <a:rPr lang="en-US" dirty="0"/>
              <a:t> </a:t>
            </a:r>
            <a:r>
              <a:rPr lang="en-US" dirty="0" err="1"/>
              <a:t>th</a:t>
            </a:r>
            <a:r>
              <a:rPr lang="vi-VN" dirty="0"/>
              <a:t>ư</a:t>
            </a:r>
            <a:r>
              <a:rPr lang="en-US" dirty="0" err="1"/>
              <a:t>ờng</a:t>
            </a:r>
            <a:r>
              <a:rPr lang="en-US" dirty="0"/>
              <a:t> </a:t>
            </a:r>
            <a:r>
              <a:rPr lang="en-US" dirty="0" err="1"/>
              <a:t>cũng</a:t>
            </a:r>
            <a:r>
              <a:rPr lang="en-US" dirty="0"/>
              <a:t> có </a:t>
            </a:r>
            <a:r>
              <a:rPr lang="en-US" dirty="0" err="1"/>
              <a:t>thê</a:t>
            </a:r>
            <a:r>
              <a:rPr lang="en-US" dirty="0"/>
              <a:t>̉ có </a:t>
            </a:r>
            <a:r>
              <a:rPr lang="en-US" dirty="0" err="1"/>
              <a:t>quần</a:t>
            </a:r>
            <a:r>
              <a:rPr lang="en-US" dirty="0"/>
              <a:t> </a:t>
            </a:r>
            <a:r>
              <a:rPr lang="en-US" dirty="0" err="1"/>
              <a:t>thê</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khiếm</a:t>
            </a:r>
            <a:r>
              <a:rPr lang="en-US" dirty="0"/>
              <a:t> </a:t>
            </a:r>
            <a:r>
              <a:rPr lang="en-US" dirty="0" err="1"/>
              <a:t>khuyết</a:t>
            </a:r>
            <a:r>
              <a:rPr lang="en-US" dirty="0"/>
              <a:t> GPI-AP </a:t>
            </a:r>
            <a:r>
              <a:rPr lang="en-US" dirty="0" err="1"/>
              <a:t>với</a:t>
            </a:r>
            <a:r>
              <a:rPr lang="en-US" dirty="0"/>
              <a:t> tỷ </a:t>
            </a:r>
            <a:r>
              <a:rPr lang="en-US" dirty="0" err="1"/>
              <a:t>lê</a:t>
            </a:r>
            <a:r>
              <a:rPr lang="en-US" dirty="0"/>
              <a:t>̣ </a:t>
            </a:r>
            <a:r>
              <a:rPr lang="en-US" dirty="0" err="1"/>
              <a:t>rất</a:t>
            </a:r>
            <a:r>
              <a:rPr lang="en-US" dirty="0"/>
              <a:t> </a:t>
            </a:r>
            <a:r>
              <a:rPr lang="en-US" dirty="0" err="1"/>
              <a:t>nho</a:t>
            </a:r>
            <a:r>
              <a:rPr lang="en-US" dirty="0"/>
              <a:t>̉. </a:t>
            </a:r>
            <a:r>
              <a:rPr lang="en-US" dirty="0" err="1"/>
              <a:t>Chấn</a:t>
            </a:r>
            <a:r>
              <a:rPr lang="en-US" dirty="0"/>
              <a:t> </a:t>
            </a:r>
            <a:r>
              <a:rPr lang="en-US" dirty="0" err="1"/>
              <a:t>th</a:t>
            </a:r>
            <a:r>
              <a:rPr lang="vi-VN" dirty="0"/>
              <a:t>ư</a:t>
            </a:r>
            <a:r>
              <a:rPr lang="en-US" dirty="0" err="1"/>
              <a:t>ơng</a:t>
            </a:r>
            <a:r>
              <a:rPr lang="en-US" dirty="0"/>
              <a:t> </a:t>
            </a:r>
            <a:r>
              <a:rPr lang="en-US" dirty="0" err="1"/>
              <a:t>tủy</a:t>
            </a:r>
            <a:r>
              <a:rPr lang="en-US" dirty="0"/>
              <a:t> </a:t>
            </a:r>
            <a:r>
              <a:rPr lang="en-US" dirty="0" err="1"/>
              <a:t>tạo</a:t>
            </a:r>
            <a:r>
              <a:rPr lang="en-US" dirty="0"/>
              <a:t> </a:t>
            </a:r>
            <a:r>
              <a:rPr lang="en-US" dirty="0" err="1"/>
              <a:t>điều</a:t>
            </a:r>
            <a:r>
              <a:rPr lang="en-US" dirty="0"/>
              <a:t> </a:t>
            </a:r>
            <a:r>
              <a:rPr lang="en-US" dirty="0" err="1"/>
              <a:t>kiện</a:t>
            </a:r>
            <a:r>
              <a:rPr lang="en-US" dirty="0"/>
              <a:t> </a:t>
            </a:r>
            <a:r>
              <a:rPr lang="en-US" dirty="0" err="1"/>
              <a:t>thuận</a:t>
            </a:r>
            <a:r>
              <a:rPr lang="en-US" dirty="0"/>
              <a:t> </a:t>
            </a:r>
            <a:r>
              <a:rPr lang="en-US" dirty="0" err="1"/>
              <a:t>lợi</a:t>
            </a:r>
            <a:r>
              <a:rPr lang="en-US" dirty="0"/>
              <a:t> </a:t>
            </a:r>
            <a:r>
              <a:rPr lang="en-US" dirty="0" err="1"/>
              <a:t>cho</a:t>
            </a:r>
            <a:r>
              <a:rPr lang="en-US" dirty="0"/>
              <a:t> </a:t>
            </a:r>
            <a:r>
              <a:rPr lang="en-US" dirty="0" err="1"/>
              <a:t>dòng</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khiếm</a:t>
            </a:r>
            <a:r>
              <a:rPr lang="en-US" dirty="0"/>
              <a:t> </a:t>
            </a:r>
            <a:r>
              <a:rPr lang="en-US" dirty="0" err="1"/>
              <a:t>khuyết</a:t>
            </a:r>
            <a:r>
              <a:rPr lang="en-US" dirty="0"/>
              <a:t> GPI-AP </a:t>
            </a:r>
            <a:r>
              <a:rPr lang="en-US" dirty="0" err="1"/>
              <a:t>phát</a:t>
            </a:r>
            <a:r>
              <a:rPr lang="en-US" dirty="0"/>
              <a:t> </a:t>
            </a:r>
            <a:r>
              <a:rPr lang="en-US" dirty="0" err="1"/>
              <a:t>triển</a:t>
            </a:r>
            <a:endParaRPr lang="en-US" dirty="0"/>
          </a:p>
          <a:p>
            <a:pPr lvl="1">
              <a:buFont typeface="Wingdings" panose="05000000000000000000" pitchFamily="2" charset="2"/>
              <a:buChar char="ü"/>
            </a:pPr>
            <a:r>
              <a:rPr lang="en-US" dirty="0"/>
              <a:t>Các anchor proteins </a:t>
            </a:r>
            <a:r>
              <a:rPr lang="en-US" dirty="0" err="1"/>
              <a:t>hoặc</a:t>
            </a:r>
            <a:r>
              <a:rPr lang="en-US" dirty="0"/>
              <a:t> </a:t>
            </a:r>
            <a:r>
              <a:rPr lang="en-US" dirty="0" err="1"/>
              <a:t>các</a:t>
            </a:r>
            <a:r>
              <a:rPr lang="en-US" dirty="0"/>
              <a:t> ligands </a:t>
            </a:r>
            <a:r>
              <a:rPr lang="en-US" dirty="0" err="1"/>
              <a:t>hiện</a:t>
            </a:r>
            <a:r>
              <a:rPr lang="en-US" dirty="0"/>
              <a:t> </a:t>
            </a:r>
            <a:r>
              <a:rPr lang="en-US" dirty="0" err="1"/>
              <a:t>diện</a:t>
            </a:r>
            <a:r>
              <a:rPr lang="en-US" dirty="0"/>
              <a:t> </a:t>
            </a:r>
            <a:r>
              <a:rPr lang="en-US" dirty="0" err="1"/>
              <a:t>trên</a:t>
            </a:r>
            <a:r>
              <a:rPr lang="en-US" dirty="0"/>
              <a:t> </a:t>
            </a:r>
            <a:r>
              <a:rPr lang="en-US" dirty="0" err="1"/>
              <a:t>tê</a:t>
            </a:r>
            <a:r>
              <a:rPr lang="en-US" dirty="0"/>
              <a:t>́ </a:t>
            </a:r>
            <a:r>
              <a:rPr lang="en-US" err="1"/>
              <a:t>bào</a:t>
            </a:r>
            <a:r>
              <a:rPr lang="en-US"/>
              <a:t> </a:t>
            </a:r>
            <a:r>
              <a:rPr lang="en-US" smtClean="0"/>
              <a:t>gốc tạo máu </a:t>
            </a:r>
            <a:r>
              <a:rPr lang="en-US" smtClean="0">
                <a:solidFill>
                  <a:srgbClr val="FF0000"/>
                </a:solidFill>
              </a:rPr>
              <a:t>bình </a:t>
            </a:r>
            <a:r>
              <a:rPr lang="en-US" dirty="0" err="1">
                <a:solidFill>
                  <a:srgbClr val="FF0000"/>
                </a:solidFill>
              </a:rPr>
              <a:t>th</a:t>
            </a:r>
            <a:r>
              <a:rPr lang="vi-VN" dirty="0">
                <a:solidFill>
                  <a:srgbClr val="FF0000"/>
                </a:solidFill>
              </a:rPr>
              <a:t>ư</a:t>
            </a:r>
            <a:r>
              <a:rPr lang="en-US" dirty="0" err="1">
                <a:solidFill>
                  <a:srgbClr val="FF0000"/>
                </a:solidFill>
              </a:rPr>
              <a:t>ờng</a:t>
            </a:r>
            <a:r>
              <a:rPr lang="en-US" dirty="0">
                <a:solidFill>
                  <a:srgbClr val="FF0000"/>
                </a:solidFill>
              </a:rPr>
              <a:t> </a:t>
            </a:r>
            <a:r>
              <a:rPr lang="en-US" dirty="0"/>
              <a:t>có </a:t>
            </a:r>
            <a:r>
              <a:rPr lang="en-US" dirty="0" err="1"/>
              <a:t>thê</a:t>
            </a:r>
            <a:r>
              <a:rPr lang="en-US" dirty="0"/>
              <a:t>̉ đ</a:t>
            </a:r>
            <a:r>
              <a:rPr lang="vi-VN" dirty="0"/>
              <a:t>ư</a:t>
            </a:r>
            <a:r>
              <a:rPr lang="en-US" dirty="0" err="1"/>
              <a:t>ợc</a:t>
            </a:r>
            <a:r>
              <a:rPr lang="en-US" dirty="0"/>
              <a:t> </a:t>
            </a:r>
            <a:r>
              <a:rPr lang="en-US" dirty="0" err="1"/>
              <a:t>tê</a:t>
            </a:r>
            <a:r>
              <a:rPr lang="en-US" dirty="0"/>
              <a:t>́ </a:t>
            </a:r>
            <a:r>
              <a:rPr lang="en-US" dirty="0" err="1"/>
              <a:t>bào</a:t>
            </a:r>
            <a:r>
              <a:rPr lang="en-US" dirty="0"/>
              <a:t> T </a:t>
            </a:r>
            <a:r>
              <a:rPr lang="en-US" dirty="0" err="1"/>
              <a:t>độc</a:t>
            </a:r>
            <a:r>
              <a:rPr lang="en-US" dirty="0"/>
              <a:t> </a:t>
            </a:r>
            <a:r>
              <a:rPr lang="en-US" dirty="0" err="1"/>
              <a:t>nhận</a:t>
            </a:r>
            <a:r>
              <a:rPr lang="en-US" dirty="0"/>
              <a:t> </a:t>
            </a:r>
            <a:r>
              <a:rPr lang="en-US" dirty="0" err="1"/>
              <a:t>diện</a:t>
            </a:r>
            <a:r>
              <a:rPr lang="en-US" dirty="0"/>
              <a:t> </a:t>
            </a:r>
            <a:r>
              <a:rPr lang="en-US" dirty="0" err="1"/>
              <a:t>nh</a:t>
            </a:r>
            <a:r>
              <a:rPr lang="vi-VN" dirty="0"/>
              <a:t>ư</a:t>
            </a:r>
            <a:r>
              <a:rPr lang="en-US" dirty="0"/>
              <a:t> </a:t>
            </a:r>
            <a:r>
              <a:rPr lang="en-US" dirty="0" err="1"/>
              <a:t>một</a:t>
            </a:r>
            <a:r>
              <a:rPr lang="en-US" dirty="0"/>
              <a:t> epitope -&gt; bị </a:t>
            </a:r>
            <a:r>
              <a:rPr lang="en-US" dirty="0" err="1"/>
              <a:t>ly</a:t>
            </a:r>
            <a:r>
              <a:rPr lang="en-US" dirty="0"/>
              <a:t> </a:t>
            </a:r>
            <a:r>
              <a:rPr lang="en-US" dirty="0" err="1"/>
              <a:t>giải</a:t>
            </a:r>
            <a:r>
              <a:rPr lang="en-US" dirty="0"/>
              <a:t> </a:t>
            </a:r>
            <a:r>
              <a:rPr lang="en-US" dirty="0" err="1"/>
              <a:t>bởi</a:t>
            </a:r>
            <a:r>
              <a:rPr lang="en-US" dirty="0"/>
              <a:t> </a:t>
            </a:r>
            <a:r>
              <a:rPr lang="en-US" dirty="0" err="1"/>
              <a:t>bô</a:t>
            </a:r>
            <a:r>
              <a:rPr lang="en-US" dirty="0"/>
              <a:t>̉ </a:t>
            </a:r>
            <a:r>
              <a:rPr lang="en-US" dirty="0" err="1"/>
              <a:t>thê</a:t>
            </a:r>
            <a:r>
              <a:rPr lang="en-US" dirty="0"/>
              <a:t>̉</a:t>
            </a:r>
          </a:p>
          <a:p>
            <a:pPr>
              <a:buFontTx/>
              <a:buChar char="-"/>
            </a:pPr>
            <a:r>
              <a:rPr lang="en-US" dirty="0" err="1"/>
              <a:t>Bệnh</a:t>
            </a:r>
            <a:r>
              <a:rPr lang="en-US" dirty="0"/>
              <a:t> </a:t>
            </a:r>
            <a:r>
              <a:rPr lang="en-US" dirty="0" err="1"/>
              <a:t>nhân</a:t>
            </a:r>
            <a:r>
              <a:rPr lang="en-US" dirty="0"/>
              <a:t> có </a:t>
            </a:r>
            <a:r>
              <a:rPr lang="en-US" dirty="0" err="1"/>
              <a:t>thê</a:t>
            </a:r>
            <a:r>
              <a:rPr lang="en-US" dirty="0"/>
              <a:t>̉ </a:t>
            </a:r>
            <a:r>
              <a:rPr lang="en-US" dirty="0" err="1"/>
              <a:t>biểu</a:t>
            </a:r>
            <a:r>
              <a:rPr lang="en-US" dirty="0"/>
              <a:t> </a:t>
            </a:r>
            <a:r>
              <a:rPr lang="en-US" dirty="0" err="1"/>
              <a:t>hiện</a:t>
            </a:r>
            <a:r>
              <a:rPr lang="en-US" dirty="0"/>
              <a:t> </a:t>
            </a:r>
            <a:r>
              <a:rPr lang="en-US" dirty="0" err="1"/>
              <a:t>tán</a:t>
            </a:r>
            <a:r>
              <a:rPr lang="en-US" dirty="0"/>
              <a:t> </a:t>
            </a:r>
            <a:r>
              <a:rPr lang="en-US" dirty="0" err="1"/>
              <a:t>huyết</a:t>
            </a:r>
            <a:r>
              <a:rPr lang="en-US" dirty="0"/>
              <a:t> do PNH tr</a:t>
            </a:r>
            <a:r>
              <a:rPr lang="vi-VN" dirty="0"/>
              <a:t>ư</a:t>
            </a:r>
            <a:r>
              <a:rPr lang="en-US" dirty="0" err="1"/>
              <a:t>ớc</a:t>
            </a:r>
            <a:r>
              <a:rPr lang="en-US" dirty="0"/>
              <a:t> </a:t>
            </a:r>
            <a:r>
              <a:rPr lang="en-US" dirty="0" err="1"/>
              <a:t>khi</a:t>
            </a:r>
            <a:r>
              <a:rPr lang="en-US" dirty="0"/>
              <a:t> </a:t>
            </a:r>
            <a:r>
              <a:rPr lang="en-US" dirty="0" err="1"/>
              <a:t>phát</a:t>
            </a:r>
            <a:r>
              <a:rPr lang="en-US" dirty="0"/>
              <a:t> </a:t>
            </a:r>
            <a:r>
              <a:rPr lang="en-US" dirty="0" err="1"/>
              <a:t>triển</a:t>
            </a:r>
            <a:r>
              <a:rPr lang="en-US" dirty="0"/>
              <a:t> </a:t>
            </a:r>
            <a:r>
              <a:rPr lang="en-US" dirty="0" err="1"/>
              <a:t>suy</a:t>
            </a:r>
            <a:r>
              <a:rPr lang="en-US" dirty="0"/>
              <a:t> </a:t>
            </a:r>
            <a:r>
              <a:rPr lang="en-US" dirty="0" err="1"/>
              <a:t>tủy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63677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34B7BBE-EF83-4360-8E70-7ED62CEB5C60}"/>
              </a:ext>
            </a:extLst>
          </p:cNvPr>
          <p:cNvSpPr>
            <a:spLocks noGrp="1"/>
          </p:cNvSpPr>
          <p:nvPr>
            <p:ph type="title"/>
          </p:nvPr>
        </p:nvSpPr>
        <p:spPr/>
        <p:txBody>
          <a:bodyPr/>
          <a:lstStyle/>
          <a:p>
            <a:r>
              <a:rPr lang="en-US" dirty="0"/>
              <a:t>III – DỊCH TỄ</a:t>
            </a:r>
          </a:p>
        </p:txBody>
      </p:sp>
      <p:sp>
        <p:nvSpPr>
          <p:cNvPr id="3" name="Chỗ dành sẵn cho Nội dung 2">
            <a:extLst>
              <a:ext uri="{FF2B5EF4-FFF2-40B4-BE49-F238E27FC236}">
                <a16:creationId xmlns:a16="http://schemas.microsoft.com/office/drawing/2014/main" xmlns="" id="{281A4340-99F1-45A9-90FC-9FE93EAEC899}"/>
              </a:ext>
            </a:extLst>
          </p:cNvPr>
          <p:cNvSpPr>
            <a:spLocks noGrp="1"/>
          </p:cNvSpPr>
          <p:nvPr>
            <p:ph idx="1"/>
          </p:nvPr>
        </p:nvSpPr>
        <p:spPr/>
        <p:txBody>
          <a:bodyPr/>
          <a:lstStyle/>
          <a:p>
            <a:r>
              <a:rPr lang="en-US" dirty="0" err="1"/>
              <a:t>Khoảng</a:t>
            </a:r>
            <a:r>
              <a:rPr lang="en-US" dirty="0"/>
              <a:t> 2:1000000/</a:t>
            </a:r>
            <a:r>
              <a:rPr lang="en-US" dirty="0" err="1"/>
              <a:t>năm</a:t>
            </a:r>
            <a:r>
              <a:rPr lang="en-US" dirty="0"/>
              <a:t> (The International Aplastic Anemia and Agranulocytosis Study and a French study)</a:t>
            </a:r>
          </a:p>
          <a:p>
            <a:r>
              <a:rPr lang="en-US" dirty="0"/>
              <a:t>2 </a:t>
            </a:r>
            <a:r>
              <a:rPr lang="en-US" dirty="0" err="1"/>
              <a:t>đỉnh</a:t>
            </a:r>
            <a:r>
              <a:rPr lang="en-US" dirty="0"/>
              <a:t> </a:t>
            </a:r>
            <a:r>
              <a:rPr lang="en-US" dirty="0" err="1"/>
              <a:t>tuổi</a:t>
            </a:r>
            <a:r>
              <a:rPr lang="en-US" dirty="0"/>
              <a:t> có </a:t>
            </a:r>
            <a:r>
              <a:rPr lang="en-US" dirty="0" err="1"/>
              <a:t>tần</a:t>
            </a:r>
            <a:r>
              <a:rPr lang="en-US" dirty="0"/>
              <a:t> </a:t>
            </a:r>
            <a:r>
              <a:rPr lang="en-US" dirty="0" err="1"/>
              <a:t>suất</a:t>
            </a:r>
            <a:r>
              <a:rPr lang="en-US" dirty="0"/>
              <a:t> </a:t>
            </a:r>
            <a:r>
              <a:rPr lang="en-US" dirty="0" err="1"/>
              <a:t>mắc</a:t>
            </a:r>
            <a:r>
              <a:rPr lang="en-US" dirty="0"/>
              <a:t> cao </a:t>
            </a:r>
            <a:r>
              <a:rPr lang="en-US" dirty="0" err="1"/>
              <a:t>nhất</a:t>
            </a:r>
            <a:r>
              <a:rPr lang="en-US" dirty="0"/>
              <a:t>: </a:t>
            </a:r>
            <a:r>
              <a:rPr lang="en-US" dirty="0">
                <a:solidFill>
                  <a:srgbClr val="FF0000"/>
                </a:solidFill>
              </a:rPr>
              <a:t>15 – 25 </a:t>
            </a:r>
            <a:r>
              <a:rPr lang="en-US" dirty="0" err="1"/>
              <a:t>tuổi</a:t>
            </a:r>
            <a:r>
              <a:rPr lang="en-US" dirty="0"/>
              <a:t> </a:t>
            </a:r>
            <a:r>
              <a:rPr lang="en-US" dirty="0" err="1"/>
              <a:t>va</a:t>
            </a:r>
            <a:r>
              <a:rPr lang="en-US" dirty="0"/>
              <a:t>̀ </a:t>
            </a:r>
            <a:r>
              <a:rPr lang="en-US" dirty="0">
                <a:solidFill>
                  <a:srgbClr val="FF0000"/>
                </a:solidFill>
              </a:rPr>
              <a:t>65-69</a:t>
            </a:r>
            <a:r>
              <a:rPr lang="en-US" dirty="0"/>
              <a:t> </a:t>
            </a:r>
            <a:r>
              <a:rPr lang="en-US" dirty="0" err="1"/>
              <a:t>tuổi</a:t>
            </a:r>
            <a:endParaRPr lang="en-US" dirty="0"/>
          </a:p>
          <a:p>
            <a:r>
              <a:rPr lang="en-US" dirty="0" err="1"/>
              <a:t>Tần</a:t>
            </a:r>
            <a:r>
              <a:rPr lang="en-US" dirty="0"/>
              <a:t> </a:t>
            </a:r>
            <a:r>
              <a:rPr lang="en-US" dirty="0" err="1"/>
              <a:t>suất</a:t>
            </a:r>
            <a:r>
              <a:rPr lang="en-US" dirty="0"/>
              <a:t> </a:t>
            </a:r>
            <a:r>
              <a:rPr lang="en-US" dirty="0" err="1"/>
              <a:t>châu</a:t>
            </a:r>
            <a:r>
              <a:rPr lang="en-US" dirty="0"/>
              <a:t> Á cao h</a:t>
            </a:r>
            <a:r>
              <a:rPr lang="vi-VN" dirty="0"/>
              <a:t>ơ</a:t>
            </a:r>
            <a:r>
              <a:rPr lang="en-US" dirty="0"/>
              <a:t>n </a:t>
            </a:r>
            <a:r>
              <a:rPr lang="en-US" dirty="0" err="1"/>
              <a:t>khoảng</a:t>
            </a:r>
            <a:r>
              <a:rPr lang="en-US" dirty="0"/>
              <a:t> </a:t>
            </a:r>
            <a:r>
              <a:rPr lang="en-US" dirty="0">
                <a:solidFill>
                  <a:srgbClr val="FF0000"/>
                </a:solidFill>
              </a:rPr>
              <a:t>2 </a:t>
            </a:r>
            <a:r>
              <a:rPr lang="en-US" dirty="0" err="1">
                <a:solidFill>
                  <a:srgbClr val="FF0000"/>
                </a:solidFill>
              </a:rPr>
              <a:t>lần</a:t>
            </a:r>
            <a:r>
              <a:rPr lang="en-US" dirty="0">
                <a:solidFill>
                  <a:srgbClr val="FF0000"/>
                </a:solidFill>
              </a:rPr>
              <a:t> </a:t>
            </a:r>
            <a:r>
              <a:rPr lang="en-US" dirty="0"/>
              <a:t>so </a:t>
            </a:r>
            <a:r>
              <a:rPr lang="en-US" dirty="0" err="1"/>
              <a:t>với</a:t>
            </a:r>
            <a:r>
              <a:rPr lang="en-US" dirty="0"/>
              <a:t> </a:t>
            </a:r>
            <a:r>
              <a:rPr lang="en-US" dirty="0" err="1"/>
              <a:t>các</a:t>
            </a:r>
            <a:r>
              <a:rPr lang="en-US" dirty="0"/>
              <a:t> n</a:t>
            </a:r>
            <a:r>
              <a:rPr lang="vi-VN" dirty="0"/>
              <a:t>ư</a:t>
            </a:r>
            <a:r>
              <a:rPr lang="en-US" dirty="0" err="1"/>
              <a:t>ớc</a:t>
            </a:r>
            <a:r>
              <a:rPr lang="en-US" dirty="0"/>
              <a:t> </a:t>
            </a:r>
            <a:r>
              <a:rPr lang="en-US" dirty="0" err="1"/>
              <a:t>ph</a:t>
            </a:r>
            <a:r>
              <a:rPr lang="vi-VN" dirty="0"/>
              <a:t>ư</a:t>
            </a:r>
            <a:r>
              <a:rPr lang="en-US" dirty="0" err="1"/>
              <a:t>ơng</a:t>
            </a:r>
            <a:r>
              <a:rPr lang="en-US" dirty="0"/>
              <a:t> </a:t>
            </a:r>
            <a:r>
              <a:rPr lang="en-US" dirty="0" err="1"/>
              <a:t>tây</a:t>
            </a:r>
            <a:endParaRPr lang="en-US" dirty="0"/>
          </a:p>
          <a:p>
            <a:endParaRPr lang="en-US" dirty="0"/>
          </a:p>
        </p:txBody>
      </p:sp>
    </p:spTree>
    <p:extLst>
      <p:ext uri="{BB962C8B-B14F-4D97-AF65-F5344CB8AC3E}">
        <p14:creationId xmlns:p14="http://schemas.microsoft.com/office/powerpoint/2010/main" val="3701314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179E6EC3-2689-4F3B-B8DA-6EB889A3F25A}"/>
              </a:ext>
            </a:extLst>
          </p:cNvPr>
          <p:cNvSpPr>
            <a:spLocks noGrp="1"/>
          </p:cNvSpPr>
          <p:nvPr>
            <p:ph type="title"/>
          </p:nvPr>
        </p:nvSpPr>
        <p:spPr/>
        <p:txBody>
          <a:bodyPr/>
          <a:lstStyle/>
          <a:p>
            <a:endParaRPr lang="en-US"/>
          </a:p>
        </p:txBody>
      </p:sp>
      <p:pic>
        <p:nvPicPr>
          <p:cNvPr id="4" name="Chỗ dành sẵn cho Nội dung 3">
            <a:extLst>
              <a:ext uri="{FF2B5EF4-FFF2-40B4-BE49-F238E27FC236}">
                <a16:creationId xmlns:a16="http://schemas.microsoft.com/office/drawing/2014/main" xmlns="" id="{10DBBEC7-1870-451E-BD87-E3A1D604531C}"/>
              </a:ext>
            </a:extLst>
          </p:cNvPr>
          <p:cNvPicPr>
            <a:picLocks noGrp="1" noChangeAspect="1"/>
          </p:cNvPicPr>
          <p:nvPr>
            <p:ph idx="1"/>
          </p:nvPr>
        </p:nvPicPr>
        <p:blipFill>
          <a:blip r:embed="rId3"/>
          <a:stretch>
            <a:fillRect/>
          </a:stretch>
        </p:blipFill>
        <p:spPr>
          <a:xfrm>
            <a:off x="872836" y="299870"/>
            <a:ext cx="9905998" cy="6258260"/>
          </a:xfrm>
          <a:prstGeom prst="rect">
            <a:avLst/>
          </a:prstGeom>
        </p:spPr>
      </p:pic>
      <p:sp>
        <p:nvSpPr>
          <p:cNvPr id="3" name="TextBox 2"/>
          <p:cNvSpPr txBox="1"/>
          <p:nvPr/>
        </p:nvSpPr>
        <p:spPr>
          <a:xfrm>
            <a:off x="2080260" y="4454128"/>
            <a:ext cx="1028700" cy="369332"/>
          </a:xfrm>
          <a:prstGeom prst="rect">
            <a:avLst/>
          </a:prstGeom>
          <a:noFill/>
        </p:spPr>
        <p:txBody>
          <a:bodyPr wrap="square" rtlCol="0">
            <a:spAutoFit/>
          </a:bodyPr>
          <a:lstStyle/>
          <a:p>
            <a:r>
              <a:rPr lang="en-US" smtClean="0"/>
              <a:t>Xp22.2</a:t>
            </a:r>
            <a:endParaRPr lang="en-US"/>
          </a:p>
        </p:txBody>
      </p:sp>
    </p:spTree>
    <p:extLst>
      <p:ext uri="{BB962C8B-B14F-4D97-AF65-F5344CB8AC3E}">
        <p14:creationId xmlns:p14="http://schemas.microsoft.com/office/powerpoint/2010/main" val="1064761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38D517E-8E65-4798-B41A-23DE703E877A}"/>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80FED1BE-1C26-44B9-A82F-0F3C6B09EC07}"/>
              </a:ext>
            </a:extLst>
          </p:cNvPr>
          <p:cNvPicPr>
            <a:picLocks noGrp="1" noChangeAspect="1"/>
          </p:cNvPicPr>
          <p:nvPr>
            <p:ph idx="1"/>
          </p:nvPr>
        </p:nvPicPr>
        <p:blipFill>
          <a:blip r:embed="rId2"/>
          <a:stretch>
            <a:fillRect/>
          </a:stretch>
        </p:blipFill>
        <p:spPr>
          <a:xfrm>
            <a:off x="1446213" y="212129"/>
            <a:ext cx="8881127" cy="6645871"/>
          </a:xfrm>
        </p:spPr>
      </p:pic>
    </p:spTree>
    <p:extLst>
      <p:ext uri="{BB962C8B-B14F-4D97-AF65-F5344CB8AC3E}">
        <p14:creationId xmlns:p14="http://schemas.microsoft.com/office/powerpoint/2010/main" val="18234841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FFA6429F-E495-438C-BB66-6F332B795EA1}"/>
              </a:ext>
            </a:extLst>
          </p:cNvPr>
          <p:cNvSpPr>
            <a:spLocks noGrp="1"/>
          </p:cNvSpPr>
          <p:nvPr>
            <p:ph type="title"/>
          </p:nvPr>
        </p:nvSpPr>
        <p:spPr/>
        <p:txBody>
          <a:bodyPr/>
          <a:lstStyle/>
          <a:p>
            <a:r>
              <a:rPr lang="en-US" dirty="0"/>
              <a:t>X- ĐIỀU </a:t>
            </a:r>
            <a:r>
              <a:rPr lang="en-US" dirty="0" err="1"/>
              <a:t>TRi</a:t>
            </a:r>
            <a:r>
              <a:rPr lang="en-US" dirty="0"/>
              <a:t>̣</a:t>
            </a:r>
          </a:p>
        </p:txBody>
      </p:sp>
      <p:sp>
        <p:nvSpPr>
          <p:cNvPr id="3" name="Chỗ dành sẵn cho Nội dung 2">
            <a:extLst>
              <a:ext uri="{FF2B5EF4-FFF2-40B4-BE49-F238E27FC236}">
                <a16:creationId xmlns:a16="http://schemas.microsoft.com/office/drawing/2014/main" xmlns="" id="{0D43C27A-12BA-4D07-92C6-2840A480144F}"/>
              </a:ext>
            </a:extLst>
          </p:cNvPr>
          <p:cNvSpPr>
            <a:spLocks noGrp="1"/>
          </p:cNvSpPr>
          <p:nvPr>
            <p:ph idx="1"/>
          </p:nvPr>
        </p:nvSpPr>
        <p:spPr/>
        <p:txBody>
          <a:bodyPr/>
          <a:lstStyle/>
          <a:p>
            <a:pPr marL="0" indent="0">
              <a:buNone/>
            </a:pPr>
            <a:r>
              <a:rPr lang="en-US" dirty="0"/>
              <a:t>CHỈ ĐỊNH ĐIỀU TRỊ:</a:t>
            </a:r>
          </a:p>
          <a:p>
            <a:pPr>
              <a:buFontTx/>
              <a:buChar char="-"/>
            </a:pPr>
            <a:r>
              <a:rPr lang="en-US" dirty="0"/>
              <a:t>AA m</a:t>
            </a:r>
            <a:r>
              <a:rPr lang="vi-VN" dirty="0"/>
              <a:t>ư</a:t>
            </a:r>
            <a:r>
              <a:rPr lang="en-US" dirty="0"/>
              <a:t>́c </a:t>
            </a:r>
            <a:r>
              <a:rPr lang="en-US" dirty="0" err="1"/>
              <a:t>đô</a:t>
            </a:r>
            <a:r>
              <a:rPr lang="en-US" dirty="0"/>
              <a:t>̣ </a:t>
            </a:r>
            <a:r>
              <a:rPr lang="en-US" dirty="0" err="1"/>
              <a:t>nặng</a:t>
            </a:r>
            <a:endParaRPr lang="en-US" dirty="0"/>
          </a:p>
          <a:p>
            <a:pPr>
              <a:buFontTx/>
              <a:buChar char="-"/>
            </a:pPr>
            <a:r>
              <a:rPr lang="en-US"/>
              <a:t>AA </a:t>
            </a:r>
            <a:r>
              <a:rPr lang="en-US" smtClean="0"/>
              <a:t>mức độ trung bình có </a:t>
            </a:r>
            <a:r>
              <a:rPr lang="en-US" dirty="0" err="1"/>
              <a:t>phu</a:t>
            </a:r>
            <a:r>
              <a:rPr lang="en-US" dirty="0"/>
              <a:t>̣ </a:t>
            </a:r>
            <a:r>
              <a:rPr lang="en-US" dirty="0" err="1"/>
              <a:t>thuộc</a:t>
            </a:r>
            <a:r>
              <a:rPr lang="en-US" dirty="0"/>
              <a:t> </a:t>
            </a:r>
            <a:r>
              <a:rPr lang="en-US" dirty="0" err="1"/>
              <a:t>truyền</a:t>
            </a:r>
            <a:r>
              <a:rPr lang="en-US" dirty="0"/>
              <a:t> </a:t>
            </a:r>
            <a:r>
              <a:rPr lang="en-US" dirty="0" err="1"/>
              <a:t>máu</a:t>
            </a:r>
            <a:endParaRPr lang="en-US" dirty="0"/>
          </a:p>
        </p:txBody>
      </p:sp>
    </p:spTree>
    <p:extLst>
      <p:ext uri="{BB962C8B-B14F-4D97-AF65-F5344CB8AC3E}">
        <p14:creationId xmlns:p14="http://schemas.microsoft.com/office/powerpoint/2010/main" val="31476349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176B536-ACE1-4952-80D0-BB346E5F1B89}"/>
              </a:ext>
            </a:extLst>
          </p:cNvPr>
          <p:cNvSpPr>
            <a:spLocks noGrp="1"/>
          </p:cNvSpPr>
          <p:nvPr>
            <p:ph type="title"/>
          </p:nvPr>
        </p:nvSpPr>
        <p:spPr>
          <a:xfrm>
            <a:off x="1141413" y="0"/>
            <a:ext cx="9905998" cy="1093694"/>
          </a:xfrm>
        </p:spPr>
        <p:txBody>
          <a:bodyPr/>
          <a:lstStyle/>
          <a:p>
            <a:r>
              <a:rPr lang="en-US" dirty="0"/>
              <a:t>X – ĐIỀU TRỊ</a:t>
            </a:r>
          </a:p>
        </p:txBody>
      </p:sp>
      <p:pic>
        <p:nvPicPr>
          <p:cNvPr id="5" name="Chỗ dành sẵn cho Nội dung 4">
            <a:extLst>
              <a:ext uri="{FF2B5EF4-FFF2-40B4-BE49-F238E27FC236}">
                <a16:creationId xmlns:a16="http://schemas.microsoft.com/office/drawing/2014/main" xmlns="" id="{A7C184C2-5A43-4D90-83D4-1CFFAAE5372D}"/>
              </a:ext>
            </a:extLst>
          </p:cNvPr>
          <p:cNvPicPr>
            <a:picLocks noGrp="1" noChangeAspect="1"/>
          </p:cNvPicPr>
          <p:nvPr>
            <p:ph idx="1"/>
          </p:nvPr>
        </p:nvPicPr>
        <p:blipFill>
          <a:blip r:embed="rId2"/>
          <a:stretch>
            <a:fillRect/>
          </a:stretch>
        </p:blipFill>
        <p:spPr>
          <a:xfrm>
            <a:off x="2492323" y="913747"/>
            <a:ext cx="7204178" cy="5944253"/>
          </a:xfrm>
        </p:spPr>
      </p:pic>
    </p:spTree>
    <p:extLst>
      <p:ext uri="{BB962C8B-B14F-4D97-AF65-F5344CB8AC3E}">
        <p14:creationId xmlns:p14="http://schemas.microsoft.com/office/powerpoint/2010/main" val="30985352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xmlns="" id="{4742839B-99B6-47FB-8BCE-1C0ADA2298A0}"/>
              </a:ext>
            </a:extLst>
          </p:cNvPr>
          <p:cNvPicPr>
            <a:picLocks noGrp="1" noChangeAspect="1"/>
          </p:cNvPicPr>
          <p:nvPr>
            <p:ph idx="1"/>
          </p:nvPr>
        </p:nvPicPr>
        <p:blipFill>
          <a:blip r:embed="rId2"/>
          <a:stretch>
            <a:fillRect/>
          </a:stretch>
        </p:blipFill>
        <p:spPr>
          <a:xfrm>
            <a:off x="2103330" y="0"/>
            <a:ext cx="8673736" cy="6858000"/>
          </a:xfrm>
        </p:spPr>
      </p:pic>
    </p:spTree>
    <p:extLst>
      <p:ext uri="{BB962C8B-B14F-4D97-AF65-F5344CB8AC3E}">
        <p14:creationId xmlns:p14="http://schemas.microsoft.com/office/powerpoint/2010/main" val="96014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C6C5E98-47A7-44AA-9EF2-9A5474A78F96}"/>
              </a:ext>
            </a:extLst>
          </p:cNvPr>
          <p:cNvSpPr>
            <a:spLocks noGrp="1"/>
          </p:cNvSpPr>
          <p:nvPr>
            <p:ph type="title"/>
          </p:nvPr>
        </p:nvSpPr>
        <p:spPr/>
        <p:txBody>
          <a:bodyPr/>
          <a:lstStyle/>
          <a:p>
            <a:r>
              <a:rPr lang="en-US" dirty="0"/>
              <a:t>X – ĐIỀU TRỊ</a:t>
            </a:r>
          </a:p>
        </p:txBody>
      </p:sp>
      <p:sp>
        <p:nvSpPr>
          <p:cNvPr id="3" name="Chỗ dành sẵn cho Nội dung 2">
            <a:extLst>
              <a:ext uri="{FF2B5EF4-FFF2-40B4-BE49-F238E27FC236}">
                <a16:creationId xmlns:a16="http://schemas.microsoft.com/office/drawing/2014/main" xmlns="" id="{0BD10E4E-EAFA-4920-B488-A0774E4DA50E}"/>
              </a:ext>
            </a:extLst>
          </p:cNvPr>
          <p:cNvSpPr>
            <a:spLocks noGrp="1"/>
          </p:cNvSpPr>
          <p:nvPr>
            <p:ph idx="1"/>
          </p:nvPr>
        </p:nvSpPr>
        <p:spPr/>
        <p:txBody>
          <a:bodyPr/>
          <a:lstStyle/>
          <a:p>
            <a:pPr marL="0" indent="0">
              <a:buNone/>
            </a:pPr>
            <a:r>
              <a:rPr lang="en-US" dirty="0"/>
              <a:t>ĐIỀU TRỊ NÂNG ĐỠ</a:t>
            </a:r>
          </a:p>
          <a:p>
            <a:pPr marL="0" indent="0">
              <a:buNone/>
            </a:pPr>
            <a:r>
              <a:rPr lang="en-US" dirty="0" err="1"/>
              <a:t>Truyền</a:t>
            </a:r>
            <a:r>
              <a:rPr lang="en-US" dirty="0"/>
              <a:t> </a:t>
            </a:r>
            <a:r>
              <a:rPr lang="en-US" dirty="0" err="1"/>
              <a:t>chê</a:t>
            </a:r>
            <a:r>
              <a:rPr lang="en-US" dirty="0"/>
              <a:t>́ </a:t>
            </a:r>
            <a:r>
              <a:rPr lang="en-US" dirty="0" err="1"/>
              <a:t>phẩm</a:t>
            </a:r>
            <a:r>
              <a:rPr lang="en-US" dirty="0"/>
              <a:t> </a:t>
            </a:r>
            <a:r>
              <a:rPr lang="en-US" dirty="0" err="1"/>
              <a:t>máu</a:t>
            </a:r>
            <a:r>
              <a:rPr lang="en-US" dirty="0"/>
              <a:t>: </a:t>
            </a:r>
          </a:p>
          <a:p>
            <a:pPr>
              <a:buFontTx/>
              <a:buChar char="-"/>
            </a:pPr>
            <a:r>
              <a:rPr lang="en-US" dirty="0" err="1"/>
              <a:t>Nên</a:t>
            </a:r>
            <a:r>
              <a:rPr lang="en-US" dirty="0"/>
              <a:t> </a:t>
            </a:r>
            <a:r>
              <a:rPr lang="en-US" dirty="0" err="1"/>
              <a:t>thận</a:t>
            </a:r>
            <a:r>
              <a:rPr lang="en-US" dirty="0"/>
              <a:t> </a:t>
            </a:r>
            <a:r>
              <a:rPr lang="en-US" dirty="0" err="1"/>
              <a:t>trọng</a:t>
            </a:r>
            <a:r>
              <a:rPr lang="en-US" dirty="0"/>
              <a:t> do </a:t>
            </a:r>
            <a:r>
              <a:rPr lang="en-US" dirty="0" err="1"/>
              <a:t>nguy</a:t>
            </a:r>
            <a:r>
              <a:rPr lang="en-US" dirty="0"/>
              <a:t> c</a:t>
            </a:r>
            <a:r>
              <a:rPr lang="vi-VN" dirty="0"/>
              <a:t>ơ</a:t>
            </a:r>
            <a:r>
              <a:rPr lang="en-US" dirty="0"/>
              <a:t> </a:t>
            </a:r>
            <a:r>
              <a:rPr lang="en-US" dirty="0" err="1"/>
              <a:t>gây</a:t>
            </a:r>
            <a:r>
              <a:rPr lang="en-US" dirty="0"/>
              <a:t> </a:t>
            </a:r>
            <a:r>
              <a:rPr lang="en-US" dirty="0" err="1"/>
              <a:t>bất</a:t>
            </a:r>
            <a:r>
              <a:rPr lang="en-US" dirty="0"/>
              <a:t> </a:t>
            </a:r>
            <a:r>
              <a:rPr lang="en-US" dirty="0" err="1"/>
              <a:t>lợi</a:t>
            </a:r>
            <a:r>
              <a:rPr lang="en-US" dirty="0"/>
              <a:t> </a:t>
            </a:r>
            <a:r>
              <a:rPr lang="en-US" dirty="0" err="1"/>
              <a:t>cho</a:t>
            </a:r>
            <a:r>
              <a:rPr lang="en-US" dirty="0"/>
              <a:t> </a:t>
            </a:r>
            <a:r>
              <a:rPr lang="en-US" dirty="0" err="1"/>
              <a:t>ghép</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sau</a:t>
            </a:r>
            <a:r>
              <a:rPr lang="en-US" dirty="0"/>
              <a:t> </a:t>
            </a:r>
            <a:r>
              <a:rPr lang="en-US" dirty="0" err="1"/>
              <a:t>này</a:t>
            </a:r>
            <a:r>
              <a:rPr lang="en-US" dirty="0"/>
              <a:t>, </a:t>
            </a:r>
            <a:r>
              <a:rPr lang="en-US" dirty="0" err="1"/>
              <a:t>tuy</a:t>
            </a:r>
            <a:r>
              <a:rPr lang="en-US" dirty="0"/>
              <a:t> </a:t>
            </a:r>
            <a:r>
              <a:rPr lang="en-US" dirty="0" err="1"/>
              <a:t>nhiên</a:t>
            </a:r>
            <a:r>
              <a:rPr lang="en-US" dirty="0"/>
              <a:t> </a:t>
            </a:r>
            <a:r>
              <a:rPr lang="en-US" dirty="0" err="1"/>
              <a:t>điều</a:t>
            </a:r>
            <a:r>
              <a:rPr lang="en-US" dirty="0"/>
              <a:t> </a:t>
            </a:r>
            <a:r>
              <a:rPr lang="en-US" dirty="0" err="1"/>
              <a:t>kiện</a:t>
            </a:r>
            <a:r>
              <a:rPr lang="en-US" dirty="0"/>
              <a:t> </a:t>
            </a:r>
            <a:r>
              <a:rPr lang="en-US" dirty="0" err="1"/>
              <a:t>hóa</a:t>
            </a:r>
            <a:r>
              <a:rPr lang="en-US" dirty="0"/>
              <a:t> </a:t>
            </a:r>
            <a:r>
              <a:rPr lang="en-US" dirty="0" err="1"/>
              <a:t>bằng</a:t>
            </a:r>
            <a:r>
              <a:rPr lang="en-US" dirty="0"/>
              <a:t> ATG, </a:t>
            </a:r>
            <a:r>
              <a:rPr lang="en-US" dirty="0" err="1"/>
              <a:t>CsA</a:t>
            </a:r>
            <a:r>
              <a:rPr lang="en-US" dirty="0"/>
              <a:t> </a:t>
            </a:r>
            <a:r>
              <a:rPr lang="en-US" dirty="0" err="1"/>
              <a:t>giúp</a:t>
            </a:r>
            <a:r>
              <a:rPr lang="en-US" dirty="0"/>
              <a:t> </a:t>
            </a:r>
            <a:r>
              <a:rPr lang="en-US" dirty="0" err="1"/>
              <a:t>giảm</a:t>
            </a:r>
            <a:r>
              <a:rPr lang="en-US" dirty="0"/>
              <a:t> </a:t>
            </a:r>
            <a:r>
              <a:rPr lang="en-US" dirty="0" err="1"/>
              <a:t>ro</a:t>
            </a:r>
            <a:r>
              <a:rPr lang="en-US" dirty="0"/>
              <a:t>̃ </a:t>
            </a:r>
            <a:r>
              <a:rPr lang="en-US" dirty="0" err="1"/>
              <a:t>rệt</a:t>
            </a:r>
            <a:r>
              <a:rPr lang="en-US" dirty="0"/>
              <a:t> </a:t>
            </a:r>
            <a:r>
              <a:rPr lang="en-US" dirty="0" err="1"/>
              <a:t>nguy</a:t>
            </a:r>
            <a:r>
              <a:rPr lang="en-US" dirty="0"/>
              <a:t> c</a:t>
            </a:r>
            <a:r>
              <a:rPr lang="vi-VN" dirty="0"/>
              <a:t>ơ</a:t>
            </a:r>
            <a:r>
              <a:rPr lang="en-US" dirty="0"/>
              <a:t> </a:t>
            </a:r>
            <a:r>
              <a:rPr lang="en-US" dirty="0" err="1"/>
              <a:t>này</a:t>
            </a:r>
            <a:endParaRPr lang="en-US" dirty="0"/>
          </a:p>
          <a:p>
            <a:pPr>
              <a:buFontTx/>
              <a:buChar char="-"/>
            </a:pPr>
            <a:r>
              <a:rPr lang="en-US" dirty="0"/>
              <a:t>Ở </a:t>
            </a:r>
            <a:r>
              <a:rPr lang="en-US" dirty="0" err="1"/>
              <a:t>nh</a:t>
            </a:r>
            <a:r>
              <a:rPr lang="vi-VN" dirty="0"/>
              <a:t>ư</a:t>
            </a:r>
            <a:r>
              <a:rPr lang="en-US" dirty="0"/>
              <a:t>̃ng </a:t>
            </a:r>
            <a:r>
              <a:rPr lang="en-US" dirty="0" err="1"/>
              <a:t>bệnh</a:t>
            </a:r>
            <a:r>
              <a:rPr lang="en-US" dirty="0"/>
              <a:t> </a:t>
            </a:r>
            <a:r>
              <a:rPr lang="en-US" dirty="0" err="1"/>
              <a:t>nhân</a:t>
            </a:r>
            <a:r>
              <a:rPr lang="en-US" dirty="0"/>
              <a:t> </a:t>
            </a:r>
            <a:r>
              <a:rPr lang="en-US" dirty="0" err="1"/>
              <a:t>ch</a:t>
            </a:r>
            <a:r>
              <a:rPr lang="vi-VN" dirty="0"/>
              <a:t>ư</a:t>
            </a:r>
            <a:r>
              <a:rPr lang="en-US" dirty="0"/>
              <a:t>a </a:t>
            </a:r>
            <a:r>
              <a:rPr lang="en-US" dirty="0" err="1"/>
              <a:t>nhiễm</a:t>
            </a:r>
            <a:r>
              <a:rPr lang="en-US" dirty="0"/>
              <a:t> CMV, </a:t>
            </a:r>
            <a:r>
              <a:rPr lang="en-US" dirty="0" err="1"/>
              <a:t>nên</a:t>
            </a:r>
            <a:r>
              <a:rPr lang="en-US" dirty="0"/>
              <a:t> </a:t>
            </a:r>
            <a:r>
              <a:rPr lang="en-US" dirty="0" err="1"/>
              <a:t>lọc</a:t>
            </a:r>
            <a:r>
              <a:rPr lang="en-US" dirty="0"/>
              <a:t> </a:t>
            </a:r>
            <a:r>
              <a:rPr lang="en-US" dirty="0" err="1"/>
              <a:t>bạch</a:t>
            </a:r>
            <a:r>
              <a:rPr lang="en-US" dirty="0"/>
              <a:t> </a:t>
            </a:r>
            <a:r>
              <a:rPr lang="en-US" dirty="0" err="1"/>
              <a:t>cầu</a:t>
            </a:r>
            <a:r>
              <a:rPr lang="en-US" dirty="0"/>
              <a:t> </a:t>
            </a:r>
            <a:r>
              <a:rPr lang="en-US" dirty="0" err="1"/>
              <a:t>nhằm</a:t>
            </a:r>
            <a:r>
              <a:rPr lang="en-US" dirty="0"/>
              <a:t> </a:t>
            </a:r>
            <a:r>
              <a:rPr lang="en-US" dirty="0" err="1"/>
              <a:t>tránh</a:t>
            </a:r>
            <a:r>
              <a:rPr lang="en-US" dirty="0"/>
              <a:t> </a:t>
            </a:r>
            <a:r>
              <a:rPr lang="en-US" dirty="0" err="1"/>
              <a:t>nguy</a:t>
            </a:r>
            <a:r>
              <a:rPr lang="en-US" dirty="0"/>
              <a:t> c</a:t>
            </a:r>
            <a:r>
              <a:rPr lang="vi-VN" dirty="0"/>
              <a:t>ơ</a:t>
            </a:r>
            <a:r>
              <a:rPr lang="en-US" dirty="0"/>
              <a:t> </a:t>
            </a:r>
            <a:r>
              <a:rPr lang="en-US" dirty="0" err="1"/>
              <a:t>lây</a:t>
            </a:r>
            <a:r>
              <a:rPr lang="en-US" dirty="0"/>
              <a:t> </a:t>
            </a:r>
            <a:r>
              <a:rPr lang="en-US" dirty="0" err="1"/>
              <a:t>nhiễm</a:t>
            </a:r>
            <a:r>
              <a:rPr lang="en-US" dirty="0"/>
              <a:t> CMV</a:t>
            </a:r>
          </a:p>
          <a:p>
            <a:pPr marL="457200" indent="-457200">
              <a:buAutoNum type="arabicPeriod"/>
            </a:pPr>
            <a:endParaRPr lang="en-US" dirty="0"/>
          </a:p>
        </p:txBody>
      </p:sp>
    </p:spTree>
    <p:extLst>
      <p:ext uri="{BB962C8B-B14F-4D97-AF65-F5344CB8AC3E}">
        <p14:creationId xmlns:p14="http://schemas.microsoft.com/office/powerpoint/2010/main" val="16070277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8B0E8FEB-D9FF-4601-A274-F20F245A9A3D}"/>
              </a:ext>
            </a:extLst>
          </p:cNvPr>
          <p:cNvSpPr>
            <a:spLocks noGrp="1"/>
          </p:cNvSpPr>
          <p:nvPr>
            <p:ph type="title"/>
          </p:nvPr>
        </p:nvSpPr>
        <p:spPr/>
        <p:txBody>
          <a:bodyPr/>
          <a:lstStyle/>
          <a:p>
            <a:r>
              <a:rPr lang="en-US" dirty="0"/>
              <a:t>X- ĐIỀU TRỊ</a:t>
            </a:r>
          </a:p>
        </p:txBody>
      </p:sp>
      <p:sp>
        <p:nvSpPr>
          <p:cNvPr id="3" name="Chỗ dành sẵn cho Nội dung 2">
            <a:extLst>
              <a:ext uri="{FF2B5EF4-FFF2-40B4-BE49-F238E27FC236}">
                <a16:creationId xmlns:a16="http://schemas.microsoft.com/office/drawing/2014/main" xmlns="" id="{BF3AC10A-4F9B-4761-A7EB-5F70C98E7446}"/>
              </a:ext>
            </a:extLst>
          </p:cNvPr>
          <p:cNvSpPr>
            <a:spLocks noGrp="1"/>
          </p:cNvSpPr>
          <p:nvPr>
            <p:ph idx="1"/>
          </p:nvPr>
        </p:nvSpPr>
        <p:spPr/>
        <p:txBody>
          <a:bodyPr>
            <a:normAutofit fontScale="92500" lnSpcReduction="10000"/>
          </a:bodyPr>
          <a:lstStyle/>
          <a:p>
            <a:pPr marL="0" indent="0">
              <a:buNone/>
            </a:pPr>
            <a:r>
              <a:rPr lang="en-US" dirty="0" err="1"/>
              <a:t>Truyền</a:t>
            </a:r>
            <a:r>
              <a:rPr lang="en-US" dirty="0"/>
              <a:t> </a:t>
            </a:r>
            <a:r>
              <a:rPr lang="en-US" dirty="0" err="1"/>
              <a:t>chê</a:t>
            </a:r>
            <a:r>
              <a:rPr lang="en-US" dirty="0"/>
              <a:t>́ </a:t>
            </a:r>
            <a:r>
              <a:rPr lang="en-US" dirty="0" err="1"/>
              <a:t>phẩm</a:t>
            </a:r>
            <a:r>
              <a:rPr lang="en-US" dirty="0"/>
              <a:t> </a:t>
            </a:r>
            <a:r>
              <a:rPr lang="en-US" dirty="0" err="1"/>
              <a:t>máu</a:t>
            </a:r>
            <a:endParaRPr lang="en-US" dirty="0"/>
          </a:p>
          <a:p>
            <a:pPr marL="457200" indent="-457200">
              <a:buAutoNum type="arabicPeriod"/>
            </a:pPr>
            <a:r>
              <a:rPr lang="en-US" dirty="0" err="1"/>
              <a:t>Truyền</a:t>
            </a:r>
            <a:r>
              <a:rPr lang="en-US" dirty="0"/>
              <a:t> </a:t>
            </a:r>
            <a:r>
              <a:rPr lang="en-US" dirty="0" err="1"/>
              <a:t>hồng</a:t>
            </a:r>
            <a:r>
              <a:rPr lang="en-US" dirty="0"/>
              <a:t> </a:t>
            </a:r>
            <a:r>
              <a:rPr lang="en-US" dirty="0" err="1"/>
              <a:t>cầu</a:t>
            </a:r>
            <a:r>
              <a:rPr lang="en-US" dirty="0"/>
              <a:t> </a:t>
            </a:r>
            <a:r>
              <a:rPr lang="en-US" dirty="0" err="1"/>
              <a:t>lắng</a:t>
            </a:r>
            <a:r>
              <a:rPr lang="en-US" dirty="0"/>
              <a:t>: </a:t>
            </a:r>
          </a:p>
          <a:p>
            <a:pPr>
              <a:buFontTx/>
              <a:buChar char="-"/>
            </a:pPr>
            <a:r>
              <a:rPr lang="en-US" dirty="0"/>
              <a:t>Chỉ </a:t>
            </a:r>
            <a:r>
              <a:rPr lang="en-US" dirty="0" err="1"/>
              <a:t>định</a:t>
            </a:r>
            <a:r>
              <a:rPr lang="en-US" dirty="0"/>
              <a:t> </a:t>
            </a:r>
            <a:r>
              <a:rPr lang="en-US" dirty="0" err="1"/>
              <a:t>khi</a:t>
            </a:r>
            <a:r>
              <a:rPr lang="en-US" dirty="0"/>
              <a:t> HGB &lt; 8g/dL</a:t>
            </a:r>
          </a:p>
          <a:p>
            <a:pPr>
              <a:buFontTx/>
              <a:buChar char="-"/>
            </a:pPr>
            <a:r>
              <a:rPr lang="en-US" dirty="0" err="1"/>
              <a:t>Nên</a:t>
            </a:r>
            <a:r>
              <a:rPr lang="en-US" dirty="0"/>
              <a:t> </a:t>
            </a:r>
            <a:r>
              <a:rPr lang="en-US" dirty="0" err="1"/>
              <a:t>truyền</a:t>
            </a:r>
            <a:r>
              <a:rPr lang="en-US" dirty="0"/>
              <a:t> HCL </a:t>
            </a:r>
            <a:r>
              <a:rPr lang="en-US" dirty="0" err="1">
                <a:solidFill>
                  <a:srgbClr val="FF0000"/>
                </a:solidFill>
              </a:rPr>
              <a:t>xa</a:t>
            </a:r>
            <a:r>
              <a:rPr lang="en-US" dirty="0">
                <a:solidFill>
                  <a:srgbClr val="FF0000"/>
                </a:solidFill>
              </a:rPr>
              <a:t>̣ + </a:t>
            </a:r>
            <a:r>
              <a:rPr lang="en-US" dirty="0" err="1">
                <a:solidFill>
                  <a:srgbClr val="FF0000"/>
                </a:solidFill>
              </a:rPr>
              <a:t>lọc</a:t>
            </a:r>
            <a:endParaRPr lang="en-US" dirty="0">
              <a:solidFill>
                <a:srgbClr val="FF0000"/>
              </a:solidFill>
            </a:endParaRPr>
          </a:p>
          <a:p>
            <a:pPr>
              <a:buFontTx/>
              <a:buChar char="-"/>
            </a:pPr>
            <a:r>
              <a:rPr lang="en-US" dirty="0" err="1"/>
              <a:t>Không</a:t>
            </a:r>
            <a:r>
              <a:rPr lang="en-US" dirty="0"/>
              <a:t> </a:t>
            </a:r>
            <a:r>
              <a:rPr lang="en-US" dirty="0" err="1"/>
              <a:t>truyền</a:t>
            </a:r>
            <a:r>
              <a:rPr lang="en-US" dirty="0"/>
              <a:t> </a:t>
            </a:r>
            <a:r>
              <a:rPr lang="en-US" dirty="0" err="1"/>
              <a:t>máu</a:t>
            </a:r>
            <a:r>
              <a:rPr lang="en-US" dirty="0"/>
              <a:t> </a:t>
            </a:r>
            <a:r>
              <a:rPr lang="en-US" dirty="0" err="1"/>
              <a:t>tư</a:t>
            </a:r>
            <a:r>
              <a:rPr lang="en-US" dirty="0"/>
              <a:t>̀ ng</a:t>
            </a:r>
            <a:r>
              <a:rPr lang="vi-VN" dirty="0"/>
              <a:t>ư</a:t>
            </a:r>
            <a:r>
              <a:rPr lang="en-US" dirty="0" err="1"/>
              <a:t>ời</a:t>
            </a:r>
            <a:r>
              <a:rPr lang="en-US" dirty="0"/>
              <a:t> </a:t>
            </a:r>
            <a:r>
              <a:rPr lang="en-US" dirty="0" err="1"/>
              <a:t>thân</a:t>
            </a:r>
            <a:r>
              <a:rPr lang="en-US" dirty="0"/>
              <a:t> </a:t>
            </a:r>
            <a:r>
              <a:rPr lang="en-US" dirty="0" err="1"/>
              <a:t>trong</a:t>
            </a:r>
            <a:r>
              <a:rPr lang="en-US" dirty="0"/>
              <a:t> </a:t>
            </a:r>
            <a:r>
              <a:rPr lang="en-US" dirty="0" err="1"/>
              <a:t>gia</a:t>
            </a:r>
            <a:r>
              <a:rPr lang="en-US" dirty="0"/>
              <a:t> </a:t>
            </a:r>
            <a:r>
              <a:rPr lang="en-US" dirty="0" err="1"/>
              <a:t>đình</a:t>
            </a:r>
            <a:endParaRPr lang="en-US" dirty="0"/>
          </a:p>
          <a:p>
            <a:pPr>
              <a:buFontTx/>
              <a:buChar char="-"/>
            </a:pPr>
            <a:r>
              <a:rPr lang="en-US" dirty="0"/>
              <a:t>Chú ý </a:t>
            </a:r>
            <a:r>
              <a:rPr lang="en-US" dirty="0" err="1"/>
              <a:t>vấn</a:t>
            </a:r>
            <a:r>
              <a:rPr lang="en-US" dirty="0"/>
              <a:t> </a:t>
            </a:r>
            <a:r>
              <a:rPr lang="en-US" dirty="0" err="1"/>
              <a:t>đê</a:t>
            </a:r>
            <a:r>
              <a:rPr lang="en-US" dirty="0"/>
              <a:t>̀ </a:t>
            </a:r>
            <a:r>
              <a:rPr lang="en-US" dirty="0" err="1"/>
              <a:t>thải</a:t>
            </a:r>
            <a:r>
              <a:rPr lang="en-US" dirty="0"/>
              <a:t> </a:t>
            </a:r>
            <a:r>
              <a:rPr lang="en-US" dirty="0" err="1"/>
              <a:t>sắt</a:t>
            </a:r>
            <a:r>
              <a:rPr lang="en-US" dirty="0"/>
              <a:t> </a:t>
            </a:r>
            <a:r>
              <a:rPr lang="en-US" dirty="0" err="1"/>
              <a:t>sau</a:t>
            </a:r>
            <a:r>
              <a:rPr lang="en-US" dirty="0"/>
              <a:t> </a:t>
            </a:r>
            <a:r>
              <a:rPr lang="en-US" dirty="0" err="1"/>
              <a:t>truyền</a:t>
            </a:r>
            <a:r>
              <a:rPr lang="en-US" dirty="0"/>
              <a:t> </a:t>
            </a:r>
            <a:r>
              <a:rPr lang="en-US" dirty="0" err="1"/>
              <a:t>máu</a:t>
            </a:r>
            <a:r>
              <a:rPr lang="en-US" dirty="0"/>
              <a:t> </a:t>
            </a:r>
            <a:r>
              <a:rPr lang="en-US" dirty="0" err="1"/>
              <a:t>nhiều</a:t>
            </a:r>
            <a:r>
              <a:rPr lang="en-US" dirty="0"/>
              <a:t> </a:t>
            </a:r>
            <a:r>
              <a:rPr lang="en-US" dirty="0" err="1"/>
              <a:t>lần</a:t>
            </a:r>
            <a:r>
              <a:rPr lang="en-US" dirty="0"/>
              <a:t>, </a:t>
            </a:r>
            <a:r>
              <a:rPr lang="en-US" dirty="0" err="1"/>
              <a:t>đặc</a:t>
            </a:r>
            <a:r>
              <a:rPr lang="en-US" dirty="0"/>
              <a:t> </a:t>
            </a:r>
            <a:r>
              <a:rPr lang="en-US" dirty="0" err="1"/>
              <a:t>biệt</a:t>
            </a:r>
            <a:r>
              <a:rPr lang="en-US" dirty="0"/>
              <a:t> ở </a:t>
            </a:r>
            <a:r>
              <a:rPr lang="en-US" dirty="0" err="1"/>
              <a:t>nh</a:t>
            </a:r>
            <a:r>
              <a:rPr lang="vi-VN" dirty="0"/>
              <a:t>ư</a:t>
            </a:r>
            <a:r>
              <a:rPr lang="en-US" dirty="0"/>
              <a:t>̃ng </a:t>
            </a:r>
            <a:r>
              <a:rPr lang="en-US" dirty="0" err="1"/>
              <a:t>bệnh</a:t>
            </a:r>
            <a:r>
              <a:rPr lang="en-US" dirty="0"/>
              <a:t> </a:t>
            </a:r>
            <a:r>
              <a:rPr lang="en-US" dirty="0" err="1"/>
              <a:t>nhân</a:t>
            </a:r>
            <a:r>
              <a:rPr lang="en-US" dirty="0"/>
              <a:t> </a:t>
            </a:r>
            <a:r>
              <a:rPr lang="en-US" dirty="0" err="1"/>
              <a:t>không</a:t>
            </a:r>
            <a:r>
              <a:rPr lang="en-US" dirty="0"/>
              <a:t> </a:t>
            </a:r>
            <a:r>
              <a:rPr lang="en-US" dirty="0" err="1"/>
              <a:t>đáp</a:t>
            </a:r>
            <a:r>
              <a:rPr lang="en-US" dirty="0"/>
              <a:t> </a:t>
            </a:r>
            <a:r>
              <a:rPr lang="en-US" dirty="0" err="1"/>
              <a:t>ứng</a:t>
            </a:r>
            <a:r>
              <a:rPr lang="en-US" dirty="0"/>
              <a:t> </a:t>
            </a:r>
            <a:r>
              <a:rPr lang="en-US" dirty="0" err="1"/>
              <a:t>điều</a:t>
            </a:r>
            <a:r>
              <a:rPr lang="en-US" dirty="0"/>
              <a:t> trị </a:t>
            </a:r>
            <a:r>
              <a:rPr lang="en-US" dirty="0" err="1"/>
              <a:t>đặc</a:t>
            </a:r>
            <a:r>
              <a:rPr lang="en-US" dirty="0"/>
              <a:t> </a:t>
            </a:r>
            <a:r>
              <a:rPr lang="en-US" dirty="0" err="1"/>
              <a:t>hiệu</a:t>
            </a:r>
            <a:r>
              <a:rPr lang="en-US" dirty="0"/>
              <a:t>, </a:t>
            </a:r>
            <a:r>
              <a:rPr lang="en-US" dirty="0" err="1"/>
              <a:t>phải</a:t>
            </a:r>
            <a:r>
              <a:rPr lang="en-US" dirty="0"/>
              <a:t> </a:t>
            </a:r>
            <a:r>
              <a:rPr lang="en-US" dirty="0" err="1"/>
              <a:t>phu</a:t>
            </a:r>
            <a:r>
              <a:rPr lang="en-US" dirty="0"/>
              <a:t>̣ </a:t>
            </a:r>
            <a:r>
              <a:rPr lang="en-US" dirty="0" err="1"/>
              <a:t>thuộc</a:t>
            </a:r>
            <a:r>
              <a:rPr lang="en-US" dirty="0"/>
              <a:t> </a:t>
            </a:r>
            <a:r>
              <a:rPr lang="en-US" dirty="0" err="1"/>
              <a:t>truyền</a:t>
            </a:r>
            <a:r>
              <a:rPr lang="en-US" dirty="0"/>
              <a:t> </a:t>
            </a:r>
            <a:r>
              <a:rPr lang="en-US" dirty="0" err="1"/>
              <a:t>máu</a:t>
            </a:r>
            <a:endParaRPr lang="en-US" dirty="0"/>
          </a:p>
        </p:txBody>
      </p:sp>
    </p:spTree>
    <p:extLst>
      <p:ext uri="{BB962C8B-B14F-4D97-AF65-F5344CB8AC3E}">
        <p14:creationId xmlns:p14="http://schemas.microsoft.com/office/powerpoint/2010/main" val="2800670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276027A-0B83-4A89-9861-35672B3D4951}"/>
              </a:ext>
            </a:extLst>
          </p:cNvPr>
          <p:cNvSpPr>
            <a:spLocks noGrp="1"/>
          </p:cNvSpPr>
          <p:nvPr>
            <p:ph type="title"/>
          </p:nvPr>
        </p:nvSpPr>
        <p:spPr/>
        <p:txBody>
          <a:bodyPr/>
          <a:lstStyle/>
          <a:p>
            <a:r>
              <a:rPr lang="en-US" dirty="0"/>
              <a:t>X – ĐIỀU TRỊ</a:t>
            </a:r>
          </a:p>
        </p:txBody>
      </p:sp>
      <p:sp>
        <p:nvSpPr>
          <p:cNvPr id="3" name="Chỗ dành sẵn cho Nội dung 2">
            <a:extLst>
              <a:ext uri="{FF2B5EF4-FFF2-40B4-BE49-F238E27FC236}">
                <a16:creationId xmlns:a16="http://schemas.microsoft.com/office/drawing/2014/main" xmlns="" id="{8AEF888A-EF09-4B9A-AF3D-2E882ED93577}"/>
              </a:ext>
            </a:extLst>
          </p:cNvPr>
          <p:cNvSpPr>
            <a:spLocks noGrp="1"/>
          </p:cNvSpPr>
          <p:nvPr>
            <p:ph idx="1"/>
          </p:nvPr>
        </p:nvSpPr>
        <p:spPr>
          <a:xfrm>
            <a:off x="1141412" y="2097088"/>
            <a:ext cx="9905999" cy="4572653"/>
          </a:xfrm>
        </p:spPr>
        <p:txBody>
          <a:bodyPr>
            <a:normAutofit fontScale="92500" lnSpcReduction="10000"/>
          </a:bodyPr>
          <a:lstStyle/>
          <a:p>
            <a:pPr marL="0" indent="0">
              <a:buNone/>
            </a:pPr>
            <a:r>
              <a:rPr lang="en-US" dirty="0" err="1"/>
              <a:t>Truyền</a:t>
            </a:r>
            <a:r>
              <a:rPr lang="en-US" dirty="0"/>
              <a:t> </a:t>
            </a:r>
            <a:r>
              <a:rPr lang="en-US" dirty="0" err="1"/>
              <a:t>chê</a:t>
            </a:r>
            <a:r>
              <a:rPr lang="en-US" dirty="0"/>
              <a:t>́ </a:t>
            </a:r>
            <a:r>
              <a:rPr lang="en-US" dirty="0" err="1"/>
              <a:t>phẩm</a:t>
            </a:r>
            <a:r>
              <a:rPr lang="en-US" dirty="0"/>
              <a:t> </a:t>
            </a:r>
            <a:r>
              <a:rPr lang="en-US" dirty="0" err="1"/>
              <a:t>máu</a:t>
            </a:r>
            <a:endParaRPr lang="en-US" dirty="0"/>
          </a:p>
          <a:p>
            <a:pPr marL="0" indent="0">
              <a:buNone/>
            </a:pPr>
            <a:r>
              <a:rPr lang="en-US" dirty="0"/>
              <a:t>2. </a:t>
            </a:r>
            <a:r>
              <a:rPr lang="en-US" dirty="0" err="1"/>
              <a:t>Truyền</a:t>
            </a:r>
            <a:r>
              <a:rPr lang="en-US" dirty="0"/>
              <a:t> </a:t>
            </a:r>
            <a:r>
              <a:rPr lang="en-US" dirty="0" err="1"/>
              <a:t>tiểu</a:t>
            </a:r>
            <a:r>
              <a:rPr lang="en-US" dirty="0"/>
              <a:t> </a:t>
            </a:r>
            <a:r>
              <a:rPr lang="en-US" dirty="0" err="1"/>
              <a:t>cầu</a:t>
            </a:r>
            <a:endParaRPr lang="en-US" dirty="0"/>
          </a:p>
          <a:p>
            <a:pPr>
              <a:buFontTx/>
              <a:buChar char="-"/>
            </a:pPr>
            <a:r>
              <a:rPr lang="en-US" dirty="0"/>
              <a:t>Chỉ </a:t>
            </a:r>
            <a:r>
              <a:rPr lang="en-US" dirty="0" err="1"/>
              <a:t>định</a:t>
            </a:r>
            <a:r>
              <a:rPr lang="en-US" dirty="0"/>
              <a:t> </a:t>
            </a:r>
            <a:r>
              <a:rPr lang="en-US" dirty="0" err="1"/>
              <a:t>khi</a:t>
            </a:r>
            <a:r>
              <a:rPr lang="en-US" dirty="0"/>
              <a:t> PLT &lt;10k/</a:t>
            </a:r>
            <a:r>
              <a:rPr lang="en-US" dirty="0" err="1"/>
              <a:t>uL</a:t>
            </a:r>
            <a:r>
              <a:rPr lang="en-US" dirty="0"/>
              <a:t> </a:t>
            </a:r>
            <a:r>
              <a:rPr lang="en-US" dirty="0" err="1"/>
              <a:t>hoặc</a:t>
            </a:r>
            <a:r>
              <a:rPr lang="en-US" dirty="0"/>
              <a:t> &gt;10k/</a:t>
            </a:r>
            <a:r>
              <a:rPr lang="en-US" dirty="0" err="1"/>
              <a:t>uL</a:t>
            </a:r>
            <a:r>
              <a:rPr lang="en-US" dirty="0"/>
              <a:t> </a:t>
            </a:r>
            <a:r>
              <a:rPr lang="en-US" dirty="0" err="1"/>
              <a:t>kèm</a:t>
            </a:r>
            <a:r>
              <a:rPr lang="en-US" dirty="0"/>
              <a:t> </a:t>
            </a:r>
            <a:r>
              <a:rPr lang="en-US" dirty="0" err="1"/>
              <a:t>bầm</a:t>
            </a:r>
            <a:r>
              <a:rPr lang="en-US" dirty="0"/>
              <a:t> da </a:t>
            </a:r>
            <a:r>
              <a:rPr lang="en-US" dirty="0" err="1"/>
              <a:t>nhiều</a:t>
            </a:r>
            <a:r>
              <a:rPr lang="en-US" dirty="0"/>
              <a:t> </a:t>
            </a:r>
            <a:r>
              <a:rPr lang="en-US" dirty="0" err="1"/>
              <a:t>hoặc</a:t>
            </a:r>
            <a:r>
              <a:rPr lang="en-US" dirty="0"/>
              <a:t> </a:t>
            </a:r>
            <a:r>
              <a:rPr lang="en-US" dirty="0" err="1"/>
              <a:t>xuất</a:t>
            </a:r>
            <a:r>
              <a:rPr lang="en-US" dirty="0"/>
              <a:t> </a:t>
            </a:r>
            <a:r>
              <a:rPr lang="en-US" dirty="0" err="1"/>
              <a:t>huyết</a:t>
            </a:r>
            <a:endParaRPr lang="en-US" dirty="0"/>
          </a:p>
          <a:p>
            <a:pPr>
              <a:buFontTx/>
              <a:buChar char="-"/>
            </a:pPr>
            <a:r>
              <a:rPr lang="en-US" dirty="0" err="1"/>
              <a:t>Nên</a:t>
            </a:r>
            <a:r>
              <a:rPr lang="en-US" dirty="0"/>
              <a:t> </a:t>
            </a:r>
            <a:r>
              <a:rPr lang="en-US" dirty="0" err="1"/>
              <a:t>truyền</a:t>
            </a:r>
            <a:r>
              <a:rPr lang="en-US" dirty="0"/>
              <a:t> </a:t>
            </a:r>
            <a:r>
              <a:rPr lang="en-US" dirty="0" err="1"/>
              <a:t>tiểu</a:t>
            </a:r>
            <a:r>
              <a:rPr lang="en-US" dirty="0"/>
              <a:t> </a:t>
            </a:r>
            <a:r>
              <a:rPr lang="en-US" dirty="0" err="1"/>
              <a:t>cầu</a:t>
            </a:r>
            <a:r>
              <a:rPr lang="en-US" dirty="0"/>
              <a:t> </a:t>
            </a:r>
            <a:r>
              <a:rPr lang="en-US" dirty="0" err="1"/>
              <a:t>thuận</a:t>
            </a:r>
            <a:r>
              <a:rPr lang="en-US" dirty="0"/>
              <a:t> </a:t>
            </a:r>
            <a:r>
              <a:rPr lang="en-US" dirty="0" err="1"/>
              <a:t>hợp</a:t>
            </a:r>
            <a:r>
              <a:rPr lang="en-US" dirty="0"/>
              <a:t> ABO</a:t>
            </a:r>
          </a:p>
          <a:p>
            <a:pPr>
              <a:buFontTx/>
              <a:buChar char="-"/>
            </a:pPr>
            <a:r>
              <a:rPr lang="en-US" dirty="0" err="1"/>
              <a:t>Nên</a:t>
            </a:r>
            <a:r>
              <a:rPr lang="en-US" dirty="0"/>
              <a:t> </a:t>
            </a:r>
            <a:r>
              <a:rPr lang="en-US" dirty="0" err="1"/>
              <a:t>truyền</a:t>
            </a:r>
            <a:r>
              <a:rPr lang="en-US" dirty="0"/>
              <a:t> </a:t>
            </a:r>
            <a:r>
              <a:rPr lang="en-US" dirty="0" err="1"/>
              <a:t>tiểu</a:t>
            </a:r>
            <a:r>
              <a:rPr lang="en-US" dirty="0"/>
              <a:t> </a:t>
            </a:r>
            <a:r>
              <a:rPr lang="en-US" dirty="0" err="1"/>
              <a:t>cầu</a:t>
            </a:r>
            <a:r>
              <a:rPr lang="en-US" dirty="0"/>
              <a:t> </a:t>
            </a:r>
            <a:r>
              <a:rPr lang="en-US" dirty="0" err="1"/>
              <a:t>tư</a:t>
            </a:r>
            <a:r>
              <a:rPr lang="en-US" dirty="0"/>
              <a:t>̀ </a:t>
            </a:r>
            <a:r>
              <a:rPr lang="en-US" dirty="0" err="1"/>
              <a:t>một</a:t>
            </a:r>
            <a:r>
              <a:rPr lang="en-US" dirty="0"/>
              <a:t> ng</a:t>
            </a:r>
            <a:r>
              <a:rPr lang="vi-VN" dirty="0"/>
              <a:t>ư</a:t>
            </a:r>
            <a:r>
              <a:rPr lang="en-US" dirty="0" err="1"/>
              <a:t>ời</a:t>
            </a:r>
            <a:r>
              <a:rPr lang="en-US" dirty="0"/>
              <a:t> </a:t>
            </a:r>
            <a:r>
              <a:rPr lang="en-US" dirty="0" err="1"/>
              <a:t>hiến</a:t>
            </a:r>
            <a:endParaRPr lang="en-US" dirty="0"/>
          </a:p>
          <a:p>
            <a:pPr>
              <a:buFontTx/>
              <a:buChar char="-"/>
            </a:pPr>
            <a:r>
              <a:rPr lang="en-US" dirty="0"/>
              <a:t>Tr</a:t>
            </a:r>
            <a:r>
              <a:rPr lang="vi-VN" dirty="0"/>
              <a:t>ư</a:t>
            </a:r>
            <a:r>
              <a:rPr lang="en-US" dirty="0" err="1"/>
              <a:t>ờng</a:t>
            </a:r>
            <a:r>
              <a:rPr lang="en-US" dirty="0"/>
              <a:t> h</a:t>
            </a:r>
            <a:r>
              <a:rPr lang="vi-VN" dirty="0"/>
              <a:t>ơ</a:t>
            </a:r>
            <a:r>
              <a:rPr lang="en-US" dirty="0"/>
              <a:t>̣p </a:t>
            </a:r>
            <a:r>
              <a:rPr lang="en-US" dirty="0" err="1"/>
              <a:t>chấn</a:t>
            </a:r>
            <a:r>
              <a:rPr lang="en-US" dirty="0"/>
              <a:t> </a:t>
            </a:r>
            <a:r>
              <a:rPr lang="en-US" dirty="0" err="1"/>
              <a:t>th</a:t>
            </a:r>
            <a:r>
              <a:rPr lang="vi-VN" dirty="0"/>
              <a:t>ư</a:t>
            </a:r>
            <a:r>
              <a:rPr lang="en-US" dirty="0" err="1"/>
              <a:t>ơng</a:t>
            </a:r>
            <a:r>
              <a:rPr lang="en-US" dirty="0"/>
              <a:t> </a:t>
            </a:r>
            <a:r>
              <a:rPr lang="en-US" dirty="0" err="1"/>
              <a:t>nâng</a:t>
            </a:r>
            <a:r>
              <a:rPr lang="en-US" dirty="0"/>
              <a:t> </a:t>
            </a:r>
            <a:r>
              <a:rPr lang="en-US" dirty="0" err="1"/>
              <a:t>tiểu</a:t>
            </a:r>
            <a:r>
              <a:rPr lang="en-US" dirty="0"/>
              <a:t> </a:t>
            </a:r>
            <a:r>
              <a:rPr lang="en-US" dirty="0" err="1"/>
              <a:t>cầu</a:t>
            </a:r>
            <a:r>
              <a:rPr lang="en-US" dirty="0"/>
              <a:t> </a:t>
            </a:r>
            <a:r>
              <a:rPr lang="en-US" dirty="0" err="1"/>
              <a:t>lên</a:t>
            </a:r>
            <a:r>
              <a:rPr lang="en-US" dirty="0"/>
              <a:t> 50k/</a:t>
            </a:r>
            <a:r>
              <a:rPr lang="en-US" dirty="0" err="1"/>
              <a:t>uL</a:t>
            </a:r>
            <a:r>
              <a:rPr lang="en-US" dirty="0"/>
              <a:t>, </a:t>
            </a:r>
            <a:r>
              <a:rPr lang="en-US" dirty="0" err="1"/>
              <a:t>phẫu</a:t>
            </a:r>
            <a:r>
              <a:rPr lang="en-US" dirty="0"/>
              <a:t> </a:t>
            </a:r>
            <a:r>
              <a:rPr lang="en-US" dirty="0" err="1"/>
              <a:t>thuật</a:t>
            </a:r>
            <a:r>
              <a:rPr lang="en-US" dirty="0"/>
              <a:t>: 100k/</a:t>
            </a:r>
            <a:r>
              <a:rPr lang="en-US" dirty="0" err="1"/>
              <a:t>uL</a:t>
            </a:r>
            <a:endParaRPr lang="en-US" dirty="0"/>
          </a:p>
          <a:p>
            <a:pPr>
              <a:buFontTx/>
              <a:buChar char="-"/>
            </a:pPr>
            <a:r>
              <a:rPr lang="en-US" dirty="0"/>
              <a:t>Tr</a:t>
            </a:r>
            <a:r>
              <a:rPr lang="vi-VN" dirty="0"/>
              <a:t>ư</a:t>
            </a:r>
            <a:r>
              <a:rPr lang="en-US" dirty="0" err="1"/>
              <a:t>ờng</a:t>
            </a:r>
            <a:r>
              <a:rPr lang="en-US" dirty="0"/>
              <a:t> </a:t>
            </a:r>
            <a:r>
              <a:rPr lang="en-US" dirty="0" err="1"/>
              <a:t>hợp</a:t>
            </a:r>
            <a:r>
              <a:rPr lang="en-US" dirty="0"/>
              <a:t> </a:t>
            </a:r>
            <a:r>
              <a:rPr lang="en-US" dirty="0" err="1"/>
              <a:t>xuất</a:t>
            </a:r>
            <a:r>
              <a:rPr lang="en-US" dirty="0"/>
              <a:t> </a:t>
            </a:r>
            <a:r>
              <a:rPr lang="en-US" dirty="0" err="1"/>
              <a:t>huyết</a:t>
            </a:r>
            <a:r>
              <a:rPr lang="en-US" dirty="0"/>
              <a:t> có </a:t>
            </a:r>
            <a:r>
              <a:rPr lang="en-US" dirty="0" err="1"/>
              <a:t>thê</a:t>
            </a:r>
            <a:r>
              <a:rPr lang="en-US" dirty="0"/>
              <a:t>̉ </a:t>
            </a:r>
            <a:r>
              <a:rPr lang="en-US" dirty="0" err="1"/>
              <a:t>bô</a:t>
            </a:r>
            <a:r>
              <a:rPr lang="en-US" dirty="0"/>
              <a:t>̉ sung aminocaproic acid 50mg/kg x 6 </a:t>
            </a:r>
            <a:r>
              <a:rPr lang="en-US" dirty="0" err="1"/>
              <a:t>uống</a:t>
            </a:r>
            <a:r>
              <a:rPr lang="en-US" dirty="0"/>
              <a:t> </a:t>
            </a:r>
            <a:r>
              <a:rPr lang="en-US" dirty="0" err="1"/>
              <a:t>hoặc</a:t>
            </a:r>
            <a:r>
              <a:rPr lang="en-US" dirty="0"/>
              <a:t> </a:t>
            </a:r>
            <a:r>
              <a:rPr lang="en-US" dirty="0" err="1"/>
              <a:t>tiêm</a:t>
            </a:r>
            <a:r>
              <a:rPr lang="en-US" dirty="0"/>
              <a:t> </a:t>
            </a:r>
            <a:r>
              <a:rPr lang="en-US" dirty="0" err="1"/>
              <a:t>mạch</a:t>
            </a:r>
            <a:r>
              <a:rPr lang="en-US" dirty="0"/>
              <a:t> (</a:t>
            </a:r>
            <a:r>
              <a:rPr lang="en-US" dirty="0" err="1"/>
              <a:t>chống</a:t>
            </a:r>
            <a:r>
              <a:rPr lang="en-US" dirty="0"/>
              <a:t> chỉ </a:t>
            </a:r>
            <a:r>
              <a:rPr lang="en-US" dirty="0" err="1"/>
              <a:t>định</a:t>
            </a:r>
            <a:r>
              <a:rPr lang="en-US" dirty="0"/>
              <a:t> </a:t>
            </a:r>
            <a:r>
              <a:rPr lang="en-US" dirty="0" err="1"/>
              <a:t>trường</a:t>
            </a:r>
            <a:r>
              <a:rPr lang="en-US" dirty="0"/>
              <a:t> h</a:t>
            </a:r>
            <a:r>
              <a:rPr lang="vi-VN" dirty="0"/>
              <a:t>ơ</a:t>
            </a:r>
            <a:r>
              <a:rPr lang="en-US" dirty="0"/>
              <a:t>̣p </a:t>
            </a:r>
            <a:r>
              <a:rPr lang="en-US" dirty="0" err="1"/>
              <a:t>tiểu</a:t>
            </a:r>
            <a:r>
              <a:rPr lang="en-US" dirty="0"/>
              <a:t> </a:t>
            </a:r>
            <a:r>
              <a:rPr lang="en-US" dirty="0" err="1"/>
              <a:t>máu</a:t>
            </a:r>
            <a:r>
              <a:rPr lang="en-US" dirty="0"/>
              <a:t> </a:t>
            </a:r>
            <a:r>
              <a:rPr lang="en-US" dirty="0" err="1"/>
              <a:t>đại</a:t>
            </a:r>
            <a:r>
              <a:rPr lang="en-US" dirty="0"/>
              <a:t> </a:t>
            </a:r>
            <a:r>
              <a:rPr lang="en-US" dirty="0" err="1"/>
              <a:t>thê</a:t>
            </a:r>
            <a:r>
              <a:rPr lang="en-US" dirty="0"/>
              <a:t>̉)</a:t>
            </a:r>
          </a:p>
          <a:p>
            <a:pPr>
              <a:buFontTx/>
              <a:buChar char="-"/>
            </a:pPr>
            <a:r>
              <a:rPr lang="en-US" dirty="0"/>
              <a:t>Tr</a:t>
            </a:r>
            <a:r>
              <a:rPr lang="vi-VN" dirty="0"/>
              <a:t>ư</a:t>
            </a:r>
            <a:r>
              <a:rPr lang="en-US" dirty="0" err="1"/>
              <a:t>ờng</a:t>
            </a:r>
            <a:r>
              <a:rPr lang="en-US" dirty="0"/>
              <a:t> h</a:t>
            </a:r>
            <a:r>
              <a:rPr lang="vi-VN" dirty="0"/>
              <a:t>ơ</a:t>
            </a:r>
            <a:r>
              <a:rPr lang="en-US" dirty="0"/>
              <a:t>̣p </a:t>
            </a:r>
            <a:r>
              <a:rPr lang="en-US" dirty="0" err="1"/>
              <a:t>kháng</a:t>
            </a:r>
            <a:r>
              <a:rPr lang="en-US" dirty="0"/>
              <a:t> </a:t>
            </a:r>
            <a:r>
              <a:rPr lang="en-US" dirty="0" err="1"/>
              <a:t>tiểu</a:t>
            </a:r>
            <a:r>
              <a:rPr lang="en-US" dirty="0"/>
              <a:t> </a:t>
            </a:r>
            <a:r>
              <a:rPr lang="en-US" dirty="0" err="1"/>
              <a:t>cầu</a:t>
            </a:r>
            <a:r>
              <a:rPr lang="en-US" dirty="0"/>
              <a:t>: </a:t>
            </a:r>
            <a:r>
              <a:rPr lang="en-US" dirty="0" err="1"/>
              <a:t>Truyền</a:t>
            </a:r>
            <a:r>
              <a:rPr lang="en-US" dirty="0"/>
              <a:t> </a:t>
            </a:r>
            <a:r>
              <a:rPr lang="en-US" dirty="0" err="1"/>
              <a:t>tiểu</a:t>
            </a:r>
            <a:r>
              <a:rPr lang="en-US" dirty="0"/>
              <a:t> </a:t>
            </a:r>
            <a:r>
              <a:rPr lang="en-US" dirty="0" err="1"/>
              <a:t>cầu</a:t>
            </a:r>
            <a:r>
              <a:rPr lang="en-US" dirty="0"/>
              <a:t> </a:t>
            </a:r>
            <a:r>
              <a:rPr lang="en-US" dirty="0" err="1"/>
              <a:t>gạn</a:t>
            </a:r>
            <a:r>
              <a:rPr lang="en-US" dirty="0"/>
              <a:t> </a:t>
            </a:r>
            <a:r>
              <a:rPr lang="en-US" dirty="0" err="1"/>
              <a:t>tách</a:t>
            </a:r>
            <a:r>
              <a:rPr lang="en-US" dirty="0"/>
              <a:t> </a:t>
            </a:r>
            <a:r>
              <a:rPr lang="en-US" dirty="0" err="1"/>
              <a:t>thuận</a:t>
            </a:r>
            <a:r>
              <a:rPr lang="en-US" dirty="0"/>
              <a:t> </a:t>
            </a:r>
            <a:r>
              <a:rPr lang="en-US" dirty="0" err="1"/>
              <a:t>hợp</a:t>
            </a:r>
            <a:r>
              <a:rPr lang="en-US" dirty="0"/>
              <a:t> HLA</a:t>
            </a:r>
          </a:p>
          <a:p>
            <a:pPr marL="0" indent="0">
              <a:buNone/>
            </a:pPr>
            <a:endParaRPr lang="en-US" dirty="0"/>
          </a:p>
        </p:txBody>
      </p:sp>
    </p:spTree>
    <p:extLst>
      <p:ext uri="{BB962C8B-B14F-4D97-AF65-F5344CB8AC3E}">
        <p14:creationId xmlns:p14="http://schemas.microsoft.com/office/powerpoint/2010/main" val="6039741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AD0B9C4-90B6-4C5F-8A83-8A2BB04A72AE}"/>
              </a:ext>
            </a:extLst>
          </p:cNvPr>
          <p:cNvSpPr>
            <a:spLocks noGrp="1"/>
          </p:cNvSpPr>
          <p:nvPr>
            <p:ph type="title"/>
          </p:nvPr>
        </p:nvSpPr>
        <p:spPr/>
        <p:txBody>
          <a:bodyPr/>
          <a:lstStyle/>
          <a:p>
            <a:r>
              <a:rPr lang="en-US" dirty="0"/>
              <a:t>X – ĐIỀU TRỊ</a:t>
            </a:r>
          </a:p>
        </p:txBody>
      </p:sp>
      <p:sp>
        <p:nvSpPr>
          <p:cNvPr id="3" name="Chỗ dành sẵn cho Nội dung 2">
            <a:extLst>
              <a:ext uri="{FF2B5EF4-FFF2-40B4-BE49-F238E27FC236}">
                <a16:creationId xmlns:a16="http://schemas.microsoft.com/office/drawing/2014/main" xmlns="" id="{302A5D90-1624-40FE-BE41-98BB8AD4FF87}"/>
              </a:ext>
            </a:extLst>
          </p:cNvPr>
          <p:cNvSpPr>
            <a:spLocks noGrp="1"/>
          </p:cNvSpPr>
          <p:nvPr>
            <p:ph idx="1"/>
          </p:nvPr>
        </p:nvSpPr>
        <p:spPr/>
        <p:txBody>
          <a:bodyPr>
            <a:normAutofit fontScale="77500" lnSpcReduction="20000"/>
          </a:bodyPr>
          <a:lstStyle/>
          <a:p>
            <a:pPr marL="0" indent="0">
              <a:buNone/>
            </a:pPr>
            <a:r>
              <a:rPr lang="en-US" u="sng" dirty="0" err="1"/>
              <a:t>Kiểm</a:t>
            </a:r>
            <a:r>
              <a:rPr lang="en-US" u="sng" dirty="0"/>
              <a:t> </a:t>
            </a:r>
            <a:r>
              <a:rPr lang="en-US" u="sng" dirty="0" err="1"/>
              <a:t>soát</a:t>
            </a:r>
            <a:r>
              <a:rPr lang="en-US" u="sng" dirty="0"/>
              <a:t> </a:t>
            </a:r>
            <a:r>
              <a:rPr lang="en-US" u="sng" dirty="0" err="1"/>
              <a:t>nhiễm</a:t>
            </a:r>
            <a:r>
              <a:rPr lang="en-US" u="sng" dirty="0"/>
              <a:t> </a:t>
            </a:r>
            <a:r>
              <a:rPr lang="en-US" u="sng" dirty="0" err="1"/>
              <a:t>trùng</a:t>
            </a:r>
            <a:endParaRPr lang="en-US" u="sng" dirty="0"/>
          </a:p>
          <a:p>
            <a:pPr>
              <a:buFontTx/>
              <a:buChar char="-"/>
            </a:pPr>
            <a:r>
              <a:rPr lang="en-US" dirty="0" err="1"/>
              <a:t>Nguy</a:t>
            </a:r>
            <a:r>
              <a:rPr lang="en-US" dirty="0"/>
              <a:t> </a:t>
            </a:r>
            <a:r>
              <a:rPr lang="en-US" dirty="0" err="1"/>
              <a:t>cơ</a:t>
            </a:r>
            <a:r>
              <a:rPr lang="en-US" dirty="0"/>
              <a:t> cao </a:t>
            </a:r>
            <a:r>
              <a:rPr lang="en-US" dirty="0" err="1"/>
              <a:t>khi</a:t>
            </a:r>
            <a:r>
              <a:rPr lang="en-US" dirty="0"/>
              <a:t> NEUT &lt;0.5k/</a:t>
            </a:r>
            <a:r>
              <a:rPr lang="en-US" dirty="0" err="1"/>
              <a:t>uL</a:t>
            </a:r>
            <a:endParaRPr lang="en-US" dirty="0"/>
          </a:p>
          <a:p>
            <a:pPr>
              <a:buFontTx/>
              <a:buChar char="-"/>
            </a:pPr>
            <a:r>
              <a:rPr lang="en-US" dirty="0"/>
              <a:t>BN </a:t>
            </a:r>
            <a:r>
              <a:rPr lang="en-US" dirty="0" err="1"/>
              <a:t>nên</a:t>
            </a:r>
            <a:r>
              <a:rPr lang="en-US" dirty="0"/>
              <a:t> đ</a:t>
            </a:r>
            <a:r>
              <a:rPr lang="vi-VN" dirty="0"/>
              <a:t>ư</a:t>
            </a:r>
            <a:r>
              <a:rPr lang="en-US" dirty="0" err="1"/>
              <a:t>ợc</a:t>
            </a:r>
            <a:r>
              <a:rPr lang="en-US" dirty="0"/>
              <a:t> </a:t>
            </a:r>
            <a:r>
              <a:rPr lang="en-US" dirty="0" err="1"/>
              <a:t>nằm</a:t>
            </a:r>
            <a:r>
              <a:rPr lang="en-US" dirty="0"/>
              <a:t> </a:t>
            </a:r>
            <a:r>
              <a:rPr lang="en-US" dirty="0" err="1"/>
              <a:t>phòng</a:t>
            </a:r>
            <a:r>
              <a:rPr lang="en-US" dirty="0"/>
              <a:t> </a:t>
            </a:r>
            <a:r>
              <a:rPr lang="en-US" dirty="0" err="1"/>
              <a:t>riêng</a:t>
            </a:r>
            <a:r>
              <a:rPr lang="en-US" dirty="0"/>
              <a:t>, </a:t>
            </a:r>
            <a:r>
              <a:rPr lang="en-US" dirty="0" err="1"/>
              <a:t>đeo</a:t>
            </a:r>
            <a:r>
              <a:rPr lang="en-US" dirty="0"/>
              <a:t> </a:t>
            </a:r>
            <a:r>
              <a:rPr lang="en-US" dirty="0" err="1"/>
              <a:t>khẩu</a:t>
            </a:r>
            <a:r>
              <a:rPr lang="en-US" dirty="0"/>
              <a:t> </a:t>
            </a:r>
            <a:r>
              <a:rPr lang="en-US" dirty="0" err="1"/>
              <a:t>trang</a:t>
            </a:r>
            <a:r>
              <a:rPr lang="en-US" dirty="0"/>
              <a:t>, r</a:t>
            </a:r>
            <a:r>
              <a:rPr lang="vi-VN" dirty="0"/>
              <a:t>ư</a:t>
            </a:r>
            <a:r>
              <a:rPr lang="en-US" dirty="0"/>
              <a:t>̉a </a:t>
            </a:r>
            <a:r>
              <a:rPr lang="en-US" dirty="0" err="1"/>
              <a:t>tay</a:t>
            </a:r>
            <a:r>
              <a:rPr lang="en-US" dirty="0"/>
              <a:t> </a:t>
            </a:r>
            <a:r>
              <a:rPr lang="en-US" dirty="0" err="1"/>
              <a:t>th</a:t>
            </a:r>
            <a:r>
              <a:rPr lang="vi-VN" dirty="0"/>
              <a:t>ư</a:t>
            </a:r>
            <a:r>
              <a:rPr lang="en-US" dirty="0" err="1"/>
              <a:t>ờng</a:t>
            </a:r>
            <a:r>
              <a:rPr lang="en-US" dirty="0"/>
              <a:t> </a:t>
            </a:r>
            <a:r>
              <a:rPr lang="en-US" dirty="0" err="1"/>
              <a:t>xuyên</a:t>
            </a:r>
            <a:r>
              <a:rPr lang="en-US" dirty="0"/>
              <a:t> </a:t>
            </a:r>
            <a:r>
              <a:rPr lang="en-US" dirty="0" err="1"/>
              <a:t>với</a:t>
            </a:r>
            <a:r>
              <a:rPr lang="en-US" dirty="0"/>
              <a:t> </a:t>
            </a:r>
            <a:r>
              <a:rPr lang="en-US" dirty="0" err="1"/>
              <a:t>xa</a:t>
            </a:r>
            <a:r>
              <a:rPr lang="en-US" dirty="0"/>
              <a:t>̀ </a:t>
            </a:r>
            <a:r>
              <a:rPr lang="en-US" dirty="0" err="1"/>
              <a:t>phòng</a:t>
            </a:r>
            <a:r>
              <a:rPr lang="en-US" dirty="0"/>
              <a:t> </a:t>
            </a:r>
            <a:r>
              <a:rPr lang="en-US" dirty="0" err="1"/>
              <a:t>diệt</a:t>
            </a:r>
            <a:r>
              <a:rPr lang="en-US" dirty="0"/>
              <a:t> </a:t>
            </a:r>
            <a:r>
              <a:rPr lang="en-US" dirty="0" err="1"/>
              <a:t>khuẩn</a:t>
            </a:r>
            <a:r>
              <a:rPr lang="en-US" dirty="0"/>
              <a:t>, </a:t>
            </a:r>
            <a:r>
              <a:rPr lang="en-US" dirty="0" err="1"/>
              <a:t>ăn</a:t>
            </a:r>
            <a:r>
              <a:rPr lang="en-US" dirty="0"/>
              <a:t> </a:t>
            </a:r>
            <a:r>
              <a:rPr lang="en-US" dirty="0" err="1"/>
              <a:t>chín</a:t>
            </a:r>
            <a:r>
              <a:rPr lang="en-US" dirty="0"/>
              <a:t>, </a:t>
            </a:r>
            <a:r>
              <a:rPr lang="en-US" dirty="0" err="1"/>
              <a:t>uống</a:t>
            </a:r>
            <a:r>
              <a:rPr lang="en-US" dirty="0"/>
              <a:t> </a:t>
            </a:r>
            <a:r>
              <a:rPr lang="en-US" dirty="0" err="1"/>
              <a:t>sôi</a:t>
            </a:r>
            <a:endParaRPr lang="en-US" dirty="0"/>
          </a:p>
          <a:p>
            <a:pPr>
              <a:buFontTx/>
              <a:buChar char="-"/>
            </a:pPr>
            <a:r>
              <a:rPr lang="en-US" dirty="0" err="1"/>
              <a:t>Khi</a:t>
            </a:r>
            <a:r>
              <a:rPr lang="en-US" dirty="0"/>
              <a:t> có </a:t>
            </a:r>
            <a:r>
              <a:rPr lang="en-US" dirty="0" err="1"/>
              <a:t>dấu</a:t>
            </a:r>
            <a:r>
              <a:rPr lang="en-US" dirty="0"/>
              <a:t> </a:t>
            </a:r>
            <a:r>
              <a:rPr lang="en-US" dirty="0" err="1"/>
              <a:t>hiệu</a:t>
            </a:r>
            <a:r>
              <a:rPr lang="en-US" dirty="0"/>
              <a:t> </a:t>
            </a:r>
            <a:r>
              <a:rPr lang="en-US" dirty="0" err="1"/>
              <a:t>nhiễm</a:t>
            </a:r>
            <a:r>
              <a:rPr lang="en-US" dirty="0"/>
              <a:t> </a:t>
            </a:r>
            <a:r>
              <a:rPr lang="en-US" dirty="0" err="1"/>
              <a:t>trùng</a:t>
            </a:r>
            <a:r>
              <a:rPr lang="en-US" dirty="0"/>
              <a:t>:</a:t>
            </a:r>
          </a:p>
          <a:p>
            <a:pPr lvl="1">
              <a:buFont typeface="Wingdings" panose="05000000000000000000" pitchFamily="2" charset="2"/>
              <a:buChar char="ü"/>
            </a:pPr>
            <a:r>
              <a:rPr lang="en-US" dirty="0" err="1"/>
              <a:t>Cấy</a:t>
            </a:r>
            <a:r>
              <a:rPr lang="en-US" dirty="0"/>
              <a:t> </a:t>
            </a:r>
            <a:r>
              <a:rPr lang="en-US" dirty="0" err="1"/>
              <a:t>bệnh</a:t>
            </a:r>
            <a:r>
              <a:rPr lang="en-US" dirty="0"/>
              <a:t> </a:t>
            </a:r>
            <a:r>
              <a:rPr lang="en-US" dirty="0" err="1"/>
              <a:t>phẩm</a:t>
            </a:r>
            <a:r>
              <a:rPr lang="en-US" dirty="0"/>
              <a:t> (</a:t>
            </a:r>
            <a:r>
              <a:rPr lang="en-US" dirty="0" err="1"/>
              <a:t>máu</a:t>
            </a:r>
            <a:r>
              <a:rPr lang="en-US" dirty="0"/>
              <a:t>, </a:t>
            </a:r>
            <a:r>
              <a:rPr lang="en-US" dirty="0" err="1"/>
              <a:t>đàm</a:t>
            </a:r>
            <a:r>
              <a:rPr lang="en-US" dirty="0"/>
              <a:t>, </a:t>
            </a:r>
            <a:r>
              <a:rPr lang="en-US" dirty="0" err="1"/>
              <a:t>phân</a:t>
            </a:r>
            <a:r>
              <a:rPr lang="en-US" dirty="0"/>
              <a:t>, </a:t>
            </a:r>
            <a:r>
              <a:rPr lang="en-US" dirty="0" err="1"/>
              <a:t>nước</a:t>
            </a:r>
            <a:r>
              <a:rPr lang="en-US" dirty="0"/>
              <a:t> </a:t>
            </a:r>
            <a:r>
              <a:rPr lang="en-US" dirty="0" err="1"/>
              <a:t>tiểu</a:t>
            </a:r>
            <a:r>
              <a:rPr lang="en-US" dirty="0"/>
              <a:t>…)</a:t>
            </a:r>
          </a:p>
          <a:p>
            <a:pPr lvl="1">
              <a:buFont typeface="Wingdings" panose="05000000000000000000" pitchFamily="2" charset="2"/>
              <a:buChar char="ü"/>
            </a:pPr>
            <a:r>
              <a:rPr lang="en-US" dirty="0" err="1"/>
              <a:t>Kh</a:t>
            </a:r>
            <a:r>
              <a:rPr lang="vi-VN" dirty="0"/>
              <a:t>ơ</a:t>
            </a:r>
            <a:r>
              <a:rPr lang="en-US" dirty="0"/>
              <a:t>̉</a:t>
            </a:r>
            <a:r>
              <a:rPr lang="en-US" dirty="0" err="1"/>
              <a:t>i</a:t>
            </a:r>
            <a:r>
              <a:rPr lang="en-US" dirty="0"/>
              <a:t> </a:t>
            </a:r>
            <a:r>
              <a:rPr lang="en-US" dirty="0" err="1"/>
              <a:t>động</a:t>
            </a:r>
            <a:r>
              <a:rPr lang="en-US" dirty="0"/>
              <a:t> </a:t>
            </a:r>
            <a:r>
              <a:rPr lang="en-US" dirty="0" err="1"/>
              <a:t>kháng</a:t>
            </a:r>
            <a:r>
              <a:rPr lang="en-US" dirty="0"/>
              <a:t> </a:t>
            </a:r>
            <a:r>
              <a:rPr lang="en-US" dirty="0" err="1"/>
              <a:t>sinh</a:t>
            </a:r>
            <a:r>
              <a:rPr lang="en-US" dirty="0"/>
              <a:t> </a:t>
            </a:r>
            <a:r>
              <a:rPr lang="en-US" dirty="0" err="1"/>
              <a:t>sớm</a:t>
            </a:r>
            <a:endParaRPr lang="en-US" dirty="0"/>
          </a:p>
          <a:p>
            <a:pPr lvl="1">
              <a:buFont typeface="Wingdings" panose="05000000000000000000" pitchFamily="2" charset="2"/>
              <a:buChar char="ü"/>
            </a:pPr>
            <a:r>
              <a:rPr lang="en-US" dirty="0" err="1"/>
              <a:t>Bệnh</a:t>
            </a:r>
            <a:r>
              <a:rPr lang="en-US" dirty="0"/>
              <a:t> </a:t>
            </a:r>
            <a:r>
              <a:rPr lang="en-US" dirty="0" err="1"/>
              <a:t>nhân</a:t>
            </a:r>
            <a:r>
              <a:rPr lang="en-US" dirty="0"/>
              <a:t> </a:t>
            </a:r>
            <a:r>
              <a:rPr lang="en-US" dirty="0" err="1"/>
              <a:t>sốt</a:t>
            </a:r>
            <a:r>
              <a:rPr lang="en-US" dirty="0"/>
              <a:t> </a:t>
            </a:r>
            <a:r>
              <a:rPr lang="en-US" dirty="0" err="1"/>
              <a:t>kéo</a:t>
            </a:r>
            <a:r>
              <a:rPr lang="en-US" dirty="0"/>
              <a:t> </a:t>
            </a:r>
            <a:r>
              <a:rPr lang="en-US" dirty="0" err="1"/>
              <a:t>dài</a:t>
            </a:r>
            <a:r>
              <a:rPr lang="en-US" dirty="0"/>
              <a:t>, </a:t>
            </a:r>
            <a:r>
              <a:rPr lang="en-US" dirty="0" err="1"/>
              <a:t>cấy</a:t>
            </a:r>
            <a:r>
              <a:rPr lang="en-US" dirty="0"/>
              <a:t> </a:t>
            </a:r>
            <a:r>
              <a:rPr lang="en-US" dirty="0" err="1"/>
              <a:t>máu</a:t>
            </a:r>
            <a:r>
              <a:rPr lang="en-US" dirty="0"/>
              <a:t> </a:t>
            </a:r>
            <a:r>
              <a:rPr lang="en-US" dirty="0" err="1"/>
              <a:t>âm</a:t>
            </a:r>
            <a:r>
              <a:rPr lang="en-US" dirty="0"/>
              <a:t> -&gt; </a:t>
            </a:r>
            <a:r>
              <a:rPr lang="en-US" dirty="0" err="1"/>
              <a:t>nên</a:t>
            </a:r>
            <a:r>
              <a:rPr lang="en-US" dirty="0"/>
              <a:t> </a:t>
            </a:r>
            <a:r>
              <a:rPr lang="en-US" dirty="0" err="1"/>
              <a:t>khởi</a:t>
            </a:r>
            <a:r>
              <a:rPr lang="en-US" dirty="0"/>
              <a:t> </a:t>
            </a:r>
            <a:r>
              <a:rPr lang="en-US" dirty="0" err="1"/>
              <a:t>động</a:t>
            </a:r>
            <a:r>
              <a:rPr lang="en-US" dirty="0"/>
              <a:t> </a:t>
            </a:r>
            <a:r>
              <a:rPr lang="en-US" dirty="0" err="1"/>
              <a:t>kháng</a:t>
            </a:r>
            <a:r>
              <a:rPr lang="en-US" dirty="0"/>
              <a:t> </a:t>
            </a:r>
            <a:r>
              <a:rPr lang="en-US" dirty="0" err="1"/>
              <a:t>nấm</a:t>
            </a:r>
            <a:endParaRPr lang="en-US" dirty="0"/>
          </a:p>
          <a:p>
            <a:pPr lvl="1">
              <a:buFont typeface="Wingdings" panose="05000000000000000000" pitchFamily="2" charset="2"/>
              <a:buChar char="ü"/>
            </a:pPr>
            <a:r>
              <a:rPr lang="en-US" dirty="0" err="1"/>
              <a:t>Truyền</a:t>
            </a:r>
            <a:r>
              <a:rPr lang="en-US" dirty="0"/>
              <a:t> </a:t>
            </a:r>
            <a:r>
              <a:rPr lang="en-US" dirty="0" err="1"/>
              <a:t>bạch</a:t>
            </a:r>
            <a:r>
              <a:rPr lang="en-US" dirty="0"/>
              <a:t> </a:t>
            </a:r>
            <a:r>
              <a:rPr lang="en-US" dirty="0" err="1"/>
              <a:t>câu</a:t>
            </a:r>
            <a:r>
              <a:rPr lang="en-US" dirty="0"/>
              <a:t> </a:t>
            </a:r>
            <a:r>
              <a:rPr lang="en-US" dirty="0" err="1"/>
              <a:t>hạt</a:t>
            </a:r>
            <a:r>
              <a:rPr lang="en-US" dirty="0"/>
              <a:t>: </a:t>
            </a:r>
            <a:r>
              <a:rPr lang="en-US" dirty="0" err="1"/>
              <a:t>hiếm</a:t>
            </a:r>
            <a:r>
              <a:rPr lang="en-US" dirty="0"/>
              <a:t> </a:t>
            </a:r>
            <a:r>
              <a:rPr lang="en-US" dirty="0" err="1"/>
              <a:t>khi</a:t>
            </a:r>
            <a:r>
              <a:rPr lang="en-US" dirty="0"/>
              <a:t> đ</a:t>
            </a:r>
            <a:r>
              <a:rPr lang="vi-VN" dirty="0"/>
              <a:t>ư</a:t>
            </a:r>
            <a:r>
              <a:rPr lang="en-US" dirty="0" err="1"/>
              <a:t>ợc</a:t>
            </a:r>
            <a:r>
              <a:rPr lang="en-US" dirty="0"/>
              <a:t> chỉ </a:t>
            </a:r>
            <a:r>
              <a:rPr lang="en-US" dirty="0" err="1"/>
              <a:t>định</a:t>
            </a:r>
            <a:r>
              <a:rPr lang="en-US" dirty="0"/>
              <a:t> </a:t>
            </a:r>
            <a:r>
              <a:rPr lang="en-US" err="1"/>
              <a:t>trư</a:t>
            </a:r>
            <a:r>
              <a:rPr lang="en-US"/>
              <a:t>̀ </a:t>
            </a:r>
            <a:r>
              <a:rPr lang="en-US" smtClean="0"/>
              <a:t>trường </a:t>
            </a:r>
            <a:r>
              <a:rPr lang="en-US" dirty="0"/>
              <a:t>h</a:t>
            </a:r>
            <a:r>
              <a:rPr lang="vi-VN" dirty="0"/>
              <a:t>ơ</a:t>
            </a:r>
            <a:r>
              <a:rPr lang="en-US" dirty="0"/>
              <a:t>̣p </a:t>
            </a:r>
            <a:r>
              <a:rPr lang="en-US" dirty="0" err="1"/>
              <a:t>giảm</a:t>
            </a:r>
            <a:r>
              <a:rPr lang="en-US" dirty="0"/>
              <a:t> </a:t>
            </a:r>
            <a:r>
              <a:rPr lang="en-US" dirty="0" err="1"/>
              <a:t>nguy</a:t>
            </a:r>
            <a:r>
              <a:rPr lang="en-US" dirty="0"/>
              <a:t> c</a:t>
            </a:r>
            <a:r>
              <a:rPr lang="vi-VN" dirty="0"/>
              <a:t>ơ</a:t>
            </a:r>
            <a:r>
              <a:rPr lang="en-US" dirty="0"/>
              <a:t> </a:t>
            </a:r>
            <a:r>
              <a:rPr lang="en-US" dirty="0" err="1"/>
              <a:t>tư</a:t>
            </a:r>
            <a:r>
              <a:rPr lang="en-US" dirty="0"/>
              <a:t>̉ </a:t>
            </a:r>
            <a:r>
              <a:rPr lang="en-US" dirty="0" err="1"/>
              <a:t>vong</a:t>
            </a:r>
            <a:r>
              <a:rPr lang="en-US" dirty="0"/>
              <a:t> </a:t>
            </a:r>
            <a:r>
              <a:rPr lang="en-US" dirty="0" err="1"/>
              <a:t>ngắn</a:t>
            </a:r>
            <a:r>
              <a:rPr lang="en-US" dirty="0"/>
              <a:t> </a:t>
            </a:r>
            <a:r>
              <a:rPr lang="en-US" dirty="0" err="1"/>
              <a:t>hạn</a:t>
            </a:r>
            <a:endParaRPr lang="en-US" dirty="0"/>
          </a:p>
          <a:p>
            <a:pPr lvl="1">
              <a:buFont typeface="Wingdings" panose="05000000000000000000" pitchFamily="2" charset="2"/>
              <a:buChar char="ü"/>
            </a:pPr>
            <a:r>
              <a:rPr lang="en-US" dirty="0"/>
              <a:t>GCSF:  </a:t>
            </a:r>
          </a:p>
        </p:txBody>
      </p:sp>
    </p:spTree>
    <p:extLst>
      <p:ext uri="{BB962C8B-B14F-4D97-AF65-F5344CB8AC3E}">
        <p14:creationId xmlns:p14="http://schemas.microsoft.com/office/powerpoint/2010/main" val="33435033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xmlns="" id="{AE74028B-4FFA-4F45-8689-3CE725AF8CE0}"/>
              </a:ext>
            </a:extLst>
          </p:cNvPr>
          <p:cNvPicPr>
            <a:picLocks noGrp="1" noChangeAspect="1"/>
          </p:cNvPicPr>
          <p:nvPr>
            <p:ph idx="1"/>
          </p:nvPr>
        </p:nvPicPr>
        <p:blipFill>
          <a:blip r:embed="rId2"/>
          <a:stretch>
            <a:fillRect/>
          </a:stretch>
        </p:blipFill>
        <p:spPr>
          <a:xfrm>
            <a:off x="600570" y="0"/>
            <a:ext cx="11277544" cy="6669742"/>
          </a:xfrm>
        </p:spPr>
      </p:pic>
      <p:sp>
        <p:nvSpPr>
          <p:cNvPr id="6" name="Hộp Văn bản 5">
            <a:extLst>
              <a:ext uri="{FF2B5EF4-FFF2-40B4-BE49-F238E27FC236}">
                <a16:creationId xmlns:a16="http://schemas.microsoft.com/office/drawing/2014/main" xmlns="" id="{71EE085E-3F87-4CCF-883F-BB23C59F7BC8}"/>
              </a:ext>
            </a:extLst>
          </p:cNvPr>
          <p:cNvSpPr txBox="1"/>
          <p:nvPr/>
        </p:nvSpPr>
        <p:spPr>
          <a:xfrm>
            <a:off x="313885" y="2474258"/>
            <a:ext cx="11564229" cy="1754326"/>
          </a:xfrm>
          <a:prstGeom prst="rect">
            <a:avLst/>
          </a:prstGeom>
          <a:noFill/>
        </p:spPr>
        <p:txBody>
          <a:bodyPr wrap="square" rtlCol="0">
            <a:spAutoFit/>
          </a:bodyPr>
          <a:lstStyle/>
          <a:p>
            <a:pPr fontAlgn="base"/>
            <a:r>
              <a:rPr lang="en-US" b="1" dirty="0"/>
              <a:t>Granulocyte-stimulating factor and severe aplastic anemia: a survey by the European Group for Blood and Marrow Transplantation (EBMT)</a:t>
            </a:r>
          </a:p>
          <a:p>
            <a:pPr fontAlgn="base"/>
            <a:r>
              <a:rPr lang="en-US" dirty="0"/>
              <a:t>Gerard </a:t>
            </a:r>
            <a:r>
              <a:rPr lang="en-US" dirty="0" err="1"/>
              <a:t>Socie</a:t>
            </a:r>
            <a:r>
              <a:rPr lang="en-US" dirty="0"/>
              <a:t>, Jean-Yves Mary, Hubert </a:t>
            </a:r>
            <a:r>
              <a:rPr lang="en-US" dirty="0" err="1"/>
              <a:t>Schrezenmeier</a:t>
            </a:r>
            <a:r>
              <a:rPr lang="en-US" dirty="0"/>
              <a:t>, Judith Marsh, Andrea </a:t>
            </a:r>
            <a:r>
              <a:rPr lang="en-US" dirty="0" err="1"/>
              <a:t>Bacigalupo</a:t>
            </a:r>
            <a:r>
              <a:rPr lang="en-US" dirty="0"/>
              <a:t>, Anna </a:t>
            </a:r>
            <a:r>
              <a:rPr lang="en-US" dirty="0" err="1"/>
              <a:t>Locasciulli</a:t>
            </a:r>
            <a:r>
              <a:rPr lang="en-US" dirty="0"/>
              <a:t>, Monica Fuehrer, Albert </a:t>
            </a:r>
            <a:r>
              <a:rPr lang="en-US" dirty="0" err="1"/>
              <a:t>Bekassy</a:t>
            </a:r>
            <a:r>
              <a:rPr lang="en-US" dirty="0"/>
              <a:t>, Andre </a:t>
            </a:r>
            <a:r>
              <a:rPr lang="en-US" dirty="0" err="1"/>
              <a:t>Tichelli</a:t>
            </a:r>
            <a:r>
              <a:rPr lang="en-US" dirty="0"/>
              <a:t> and Jakob </a:t>
            </a:r>
            <a:r>
              <a:rPr lang="en-US" dirty="0" err="1"/>
              <a:t>Passweg</a:t>
            </a:r>
            <a:endParaRPr lang="en-US" dirty="0"/>
          </a:p>
          <a:p>
            <a:pPr fontAlgn="base"/>
            <a:r>
              <a:rPr lang="en-US" dirty="0"/>
              <a:t>Blood 2007</a:t>
            </a:r>
          </a:p>
        </p:txBody>
      </p:sp>
      <p:cxnSp>
        <p:nvCxnSpPr>
          <p:cNvPr id="10" name="Đường nối Thẳng 9">
            <a:extLst>
              <a:ext uri="{FF2B5EF4-FFF2-40B4-BE49-F238E27FC236}">
                <a16:creationId xmlns:a16="http://schemas.microsoft.com/office/drawing/2014/main" xmlns="" id="{19149249-271D-46B7-9D00-6506FBE3D27C}"/>
              </a:ext>
            </a:extLst>
          </p:cNvPr>
          <p:cNvCxnSpPr/>
          <p:nvPr/>
        </p:nvCxnSpPr>
        <p:spPr>
          <a:xfrm>
            <a:off x="905434" y="1201270"/>
            <a:ext cx="103811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xmlns="" id="{C8B378C7-9292-4630-AD23-3300B85AE015}"/>
              </a:ext>
            </a:extLst>
          </p:cNvPr>
          <p:cNvCxnSpPr/>
          <p:nvPr/>
        </p:nvCxnSpPr>
        <p:spPr>
          <a:xfrm>
            <a:off x="986118" y="1667435"/>
            <a:ext cx="90722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Đường nối Thẳng 13">
            <a:extLst>
              <a:ext uri="{FF2B5EF4-FFF2-40B4-BE49-F238E27FC236}">
                <a16:creationId xmlns:a16="http://schemas.microsoft.com/office/drawing/2014/main" xmlns="" id="{03C00273-B2F1-4348-ABD6-DA1C14687E06}"/>
              </a:ext>
            </a:extLst>
          </p:cNvPr>
          <p:cNvCxnSpPr/>
          <p:nvPr/>
        </p:nvCxnSpPr>
        <p:spPr>
          <a:xfrm>
            <a:off x="905434" y="2097741"/>
            <a:ext cx="8130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Đường nối Thẳng 15">
            <a:extLst>
              <a:ext uri="{FF2B5EF4-FFF2-40B4-BE49-F238E27FC236}">
                <a16:creationId xmlns:a16="http://schemas.microsoft.com/office/drawing/2014/main" xmlns="" id="{33B6C486-C003-4883-9781-0F18F85C9CDE}"/>
              </a:ext>
            </a:extLst>
          </p:cNvPr>
          <p:cNvCxnSpPr/>
          <p:nvPr/>
        </p:nvCxnSpPr>
        <p:spPr>
          <a:xfrm>
            <a:off x="2904565" y="6275294"/>
            <a:ext cx="7781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60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F5F6147F-6780-4EC5-B077-1156B0671217}"/>
              </a:ext>
            </a:extLst>
          </p:cNvPr>
          <p:cNvSpPr>
            <a:spLocks noGrp="1"/>
          </p:cNvSpPr>
          <p:nvPr>
            <p:ph type="title"/>
          </p:nvPr>
        </p:nvSpPr>
        <p:spPr>
          <a:xfrm>
            <a:off x="1141412" y="84481"/>
            <a:ext cx="9905999" cy="1404757"/>
          </a:xfrm>
        </p:spPr>
        <p:txBody>
          <a:bodyPr/>
          <a:lstStyle/>
          <a:p>
            <a:r>
              <a:rPr lang="en-US" dirty="0"/>
              <a:t>Iv – </a:t>
            </a:r>
            <a:r>
              <a:rPr lang="en-US" dirty="0" err="1"/>
              <a:t>Nguyên</a:t>
            </a:r>
            <a:r>
              <a:rPr lang="en-US" dirty="0"/>
              <a:t> </a:t>
            </a:r>
            <a:r>
              <a:rPr lang="en-US" dirty="0" err="1"/>
              <a:t>nhân</a:t>
            </a:r>
            <a:endParaRPr lang="en-US" dirty="0"/>
          </a:p>
        </p:txBody>
      </p:sp>
      <p:sp>
        <p:nvSpPr>
          <p:cNvPr id="3" name="Chỗ dành sẵn cho Nội dung 2">
            <a:extLst>
              <a:ext uri="{FF2B5EF4-FFF2-40B4-BE49-F238E27FC236}">
                <a16:creationId xmlns:a16="http://schemas.microsoft.com/office/drawing/2014/main" xmlns="" id="{9F79CDBF-3E03-4562-815E-DC7FAAE039EE}"/>
              </a:ext>
            </a:extLst>
          </p:cNvPr>
          <p:cNvSpPr>
            <a:spLocks noGrp="1"/>
          </p:cNvSpPr>
          <p:nvPr>
            <p:ph idx="1"/>
          </p:nvPr>
        </p:nvSpPr>
        <p:spPr>
          <a:xfrm>
            <a:off x="1141411" y="1191396"/>
            <a:ext cx="9905999" cy="3541714"/>
          </a:xfrm>
        </p:spPr>
        <p:txBody>
          <a:bodyPr/>
          <a:lstStyle/>
          <a:p>
            <a:pPr marL="457200" indent="-457200">
              <a:buAutoNum type="arabicPeriod"/>
            </a:pPr>
            <a:r>
              <a:rPr lang="en-US" dirty="0" err="1"/>
              <a:t>Bẩm</a:t>
            </a:r>
            <a:r>
              <a:rPr lang="en-US" dirty="0"/>
              <a:t> </a:t>
            </a:r>
            <a:r>
              <a:rPr lang="en-US" dirty="0" err="1"/>
              <a:t>sinh</a:t>
            </a:r>
            <a:endParaRPr lang="en-US" dirty="0"/>
          </a:p>
          <a:p>
            <a:pPr marL="457200" indent="-457200">
              <a:buAutoNum type="arabicPeriod"/>
            </a:pPr>
            <a:r>
              <a:rPr lang="en-US" dirty="0" err="1"/>
              <a:t>Mắc</a:t>
            </a:r>
            <a:r>
              <a:rPr lang="en-US" dirty="0"/>
              <a:t> </a:t>
            </a:r>
            <a:r>
              <a:rPr lang="en-US" dirty="0" err="1"/>
              <a:t>phải</a:t>
            </a:r>
            <a:endParaRPr lang="en-US" dirty="0"/>
          </a:p>
          <a:p>
            <a:pPr marL="0" indent="0">
              <a:buNone/>
            </a:pPr>
            <a:endParaRPr lang="en-US" dirty="0"/>
          </a:p>
        </p:txBody>
      </p:sp>
      <p:pic>
        <p:nvPicPr>
          <p:cNvPr id="5" name="Hình ảnh 4">
            <a:extLst>
              <a:ext uri="{FF2B5EF4-FFF2-40B4-BE49-F238E27FC236}">
                <a16:creationId xmlns:a16="http://schemas.microsoft.com/office/drawing/2014/main" xmlns="" id="{7F191D9D-149B-4E6E-BC50-A1A132E31AEB}"/>
              </a:ext>
            </a:extLst>
          </p:cNvPr>
          <p:cNvPicPr>
            <a:picLocks noChangeAspect="1"/>
          </p:cNvPicPr>
          <p:nvPr/>
        </p:nvPicPr>
        <p:blipFill>
          <a:blip r:embed="rId2"/>
          <a:stretch>
            <a:fillRect/>
          </a:stretch>
        </p:blipFill>
        <p:spPr>
          <a:xfrm>
            <a:off x="6363177" y="515555"/>
            <a:ext cx="4684233" cy="6342445"/>
          </a:xfrm>
          <a:prstGeom prst="rect">
            <a:avLst/>
          </a:prstGeom>
        </p:spPr>
      </p:pic>
    </p:spTree>
    <p:extLst>
      <p:ext uri="{BB962C8B-B14F-4D97-AF65-F5344CB8AC3E}">
        <p14:creationId xmlns:p14="http://schemas.microsoft.com/office/powerpoint/2010/main" val="720757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xmlns="" id="{7220E078-FD68-4FB2-902C-42E550FAF3D1}"/>
              </a:ext>
            </a:extLst>
          </p:cNvPr>
          <p:cNvPicPr>
            <a:picLocks noGrp="1" noChangeAspect="1"/>
          </p:cNvPicPr>
          <p:nvPr>
            <p:ph idx="1"/>
          </p:nvPr>
        </p:nvPicPr>
        <p:blipFill>
          <a:blip r:embed="rId2"/>
          <a:stretch>
            <a:fillRect/>
          </a:stretch>
        </p:blipFill>
        <p:spPr>
          <a:xfrm>
            <a:off x="895800" y="0"/>
            <a:ext cx="10400399" cy="6858000"/>
          </a:xfrm>
        </p:spPr>
      </p:pic>
      <p:cxnSp>
        <p:nvCxnSpPr>
          <p:cNvPr id="7" name="Đường nối Thẳng 6">
            <a:extLst>
              <a:ext uri="{FF2B5EF4-FFF2-40B4-BE49-F238E27FC236}">
                <a16:creationId xmlns:a16="http://schemas.microsoft.com/office/drawing/2014/main" xmlns="" id="{776D274D-543B-48DE-A512-1954252AAC88}"/>
              </a:ext>
            </a:extLst>
          </p:cNvPr>
          <p:cNvCxnSpPr>
            <a:cxnSpLocks/>
          </p:cNvCxnSpPr>
          <p:nvPr/>
        </p:nvCxnSpPr>
        <p:spPr>
          <a:xfrm>
            <a:off x="7691718" y="5844988"/>
            <a:ext cx="31376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a:extLst>
              <a:ext uri="{FF2B5EF4-FFF2-40B4-BE49-F238E27FC236}">
                <a16:creationId xmlns:a16="http://schemas.microsoft.com/office/drawing/2014/main" xmlns="" id="{7E860151-AD22-4035-8A2E-FBC56AF91574}"/>
              </a:ext>
            </a:extLst>
          </p:cNvPr>
          <p:cNvCxnSpPr>
            <a:cxnSpLocks/>
          </p:cNvCxnSpPr>
          <p:nvPr/>
        </p:nvCxnSpPr>
        <p:spPr>
          <a:xfrm>
            <a:off x="1039906" y="6078071"/>
            <a:ext cx="9448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Đường nối Thẳng 13">
            <a:extLst>
              <a:ext uri="{FF2B5EF4-FFF2-40B4-BE49-F238E27FC236}">
                <a16:creationId xmlns:a16="http://schemas.microsoft.com/office/drawing/2014/main" xmlns="" id="{477E04CF-95A4-4323-8D8C-C0914B34B59D}"/>
              </a:ext>
            </a:extLst>
          </p:cNvPr>
          <p:cNvCxnSpPr>
            <a:cxnSpLocks/>
          </p:cNvCxnSpPr>
          <p:nvPr/>
        </p:nvCxnSpPr>
        <p:spPr>
          <a:xfrm>
            <a:off x="1021976" y="6257365"/>
            <a:ext cx="1021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Đường nối Thẳng 18">
            <a:extLst>
              <a:ext uri="{FF2B5EF4-FFF2-40B4-BE49-F238E27FC236}">
                <a16:creationId xmlns:a16="http://schemas.microsoft.com/office/drawing/2014/main" xmlns="" id="{158BDDF8-DD88-4D11-AB6A-229807D34D1C}"/>
              </a:ext>
            </a:extLst>
          </p:cNvPr>
          <p:cNvCxnSpPr/>
          <p:nvPr/>
        </p:nvCxnSpPr>
        <p:spPr>
          <a:xfrm>
            <a:off x="1039906" y="6257365"/>
            <a:ext cx="978945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3431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xmlns="" id="{4742839B-99B6-47FB-8BCE-1C0ADA2298A0}"/>
              </a:ext>
            </a:extLst>
          </p:cNvPr>
          <p:cNvPicPr>
            <a:picLocks noGrp="1" noChangeAspect="1"/>
          </p:cNvPicPr>
          <p:nvPr>
            <p:ph idx="1"/>
          </p:nvPr>
        </p:nvPicPr>
        <p:blipFill>
          <a:blip r:embed="rId2"/>
          <a:stretch>
            <a:fillRect/>
          </a:stretch>
        </p:blipFill>
        <p:spPr>
          <a:xfrm>
            <a:off x="2103330" y="0"/>
            <a:ext cx="8673736" cy="6858000"/>
          </a:xfrm>
        </p:spPr>
      </p:pic>
    </p:spTree>
    <p:extLst>
      <p:ext uri="{BB962C8B-B14F-4D97-AF65-F5344CB8AC3E}">
        <p14:creationId xmlns:p14="http://schemas.microsoft.com/office/powerpoint/2010/main" val="21904308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D419065-F7EE-4E94-9998-9AC278263033}"/>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0FC1106C-6241-4046-B777-58A18C7B151D}"/>
              </a:ext>
            </a:extLst>
          </p:cNvPr>
          <p:cNvPicPr>
            <a:picLocks noGrp="1" noChangeAspect="1"/>
          </p:cNvPicPr>
          <p:nvPr>
            <p:ph idx="1"/>
          </p:nvPr>
        </p:nvPicPr>
        <p:blipFill>
          <a:blip r:embed="rId2"/>
          <a:stretch>
            <a:fillRect/>
          </a:stretch>
        </p:blipFill>
        <p:spPr>
          <a:xfrm>
            <a:off x="1864658" y="210188"/>
            <a:ext cx="7853083" cy="6437624"/>
          </a:xfrm>
        </p:spPr>
      </p:pic>
      <p:pic>
        <p:nvPicPr>
          <p:cNvPr id="7" name="Hình ảnh 6">
            <a:extLst>
              <a:ext uri="{FF2B5EF4-FFF2-40B4-BE49-F238E27FC236}">
                <a16:creationId xmlns:a16="http://schemas.microsoft.com/office/drawing/2014/main" xmlns="" id="{D246E43C-05EC-4659-8C07-29495EF672F8}"/>
              </a:ext>
            </a:extLst>
          </p:cNvPr>
          <p:cNvPicPr>
            <a:picLocks noChangeAspect="1"/>
          </p:cNvPicPr>
          <p:nvPr/>
        </p:nvPicPr>
        <p:blipFill>
          <a:blip r:embed="rId3"/>
          <a:stretch>
            <a:fillRect/>
          </a:stretch>
        </p:blipFill>
        <p:spPr>
          <a:xfrm>
            <a:off x="392859" y="618518"/>
            <a:ext cx="11403106" cy="5701553"/>
          </a:xfrm>
          <a:prstGeom prst="rect">
            <a:avLst/>
          </a:prstGeom>
        </p:spPr>
      </p:pic>
    </p:spTree>
    <p:extLst>
      <p:ext uri="{BB962C8B-B14F-4D97-AF65-F5344CB8AC3E}">
        <p14:creationId xmlns:p14="http://schemas.microsoft.com/office/powerpoint/2010/main" val="34872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8AC80AF5-BBC6-455C-BA83-5C89BC1FB0B3}"/>
              </a:ext>
            </a:extLst>
          </p:cNvPr>
          <p:cNvSpPr>
            <a:spLocks noGrp="1"/>
          </p:cNvSpPr>
          <p:nvPr>
            <p:ph type="title"/>
          </p:nvPr>
        </p:nvSpPr>
        <p:spPr/>
        <p:txBody>
          <a:bodyPr/>
          <a:lstStyle/>
          <a:p>
            <a:r>
              <a:rPr lang="en-US" dirty="0"/>
              <a:t>X- ĐIỀU TRỊ</a:t>
            </a:r>
          </a:p>
        </p:txBody>
      </p:sp>
      <p:sp>
        <p:nvSpPr>
          <p:cNvPr id="3" name="Chỗ dành sẵn cho Nội dung 2">
            <a:extLst>
              <a:ext uri="{FF2B5EF4-FFF2-40B4-BE49-F238E27FC236}">
                <a16:creationId xmlns:a16="http://schemas.microsoft.com/office/drawing/2014/main" xmlns="" id="{8930D8E8-A83A-4CE3-822C-362B04261F06}"/>
              </a:ext>
            </a:extLst>
          </p:cNvPr>
          <p:cNvSpPr>
            <a:spLocks noGrp="1"/>
          </p:cNvSpPr>
          <p:nvPr>
            <p:ph idx="1"/>
          </p:nvPr>
        </p:nvSpPr>
        <p:spPr>
          <a:xfrm>
            <a:off x="1141412" y="1846729"/>
            <a:ext cx="9905999" cy="4697506"/>
          </a:xfrm>
        </p:spPr>
        <p:txBody>
          <a:bodyPr>
            <a:normAutofit fontScale="77500" lnSpcReduction="20000"/>
          </a:bodyPr>
          <a:lstStyle/>
          <a:p>
            <a:pPr marL="0" indent="0">
              <a:buNone/>
            </a:pPr>
            <a:r>
              <a:rPr lang="en-US" b="1" u="sng" dirty="0"/>
              <a:t>GHÉP TỦY X</a:t>
            </a:r>
            <a:r>
              <a:rPr lang="vi-VN" b="1" u="sng" dirty="0"/>
              <a:t>Ư</a:t>
            </a:r>
            <a:r>
              <a:rPr lang="en-US" b="1" u="sng" dirty="0"/>
              <a:t>ƠNG</a:t>
            </a:r>
          </a:p>
          <a:p>
            <a:pPr>
              <a:buFontTx/>
              <a:buChar char="-"/>
            </a:pPr>
            <a:r>
              <a:rPr lang="en-US" dirty="0" err="1"/>
              <a:t>Ghép</a:t>
            </a:r>
            <a:r>
              <a:rPr lang="en-US" dirty="0"/>
              <a:t> </a:t>
            </a:r>
            <a:r>
              <a:rPr lang="en-US" dirty="0" err="1"/>
              <a:t>tủy</a:t>
            </a:r>
            <a:r>
              <a:rPr lang="en-US" dirty="0"/>
              <a:t> </a:t>
            </a:r>
            <a:r>
              <a:rPr lang="en-US" dirty="0" err="1"/>
              <a:t>anh</a:t>
            </a:r>
            <a:r>
              <a:rPr lang="en-US" dirty="0"/>
              <a:t> chị </a:t>
            </a:r>
            <a:r>
              <a:rPr lang="en-US" dirty="0" err="1"/>
              <a:t>em</a:t>
            </a:r>
            <a:r>
              <a:rPr lang="en-US" dirty="0"/>
              <a:t> </a:t>
            </a:r>
            <a:r>
              <a:rPr lang="en-US" dirty="0" err="1"/>
              <a:t>thuận</a:t>
            </a:r>
            <a:r>
              <a:rPr lang="en-US" dirty="0"/>
              <a:t> h</a:t>
            </a:r>
            <a:r>
              <a:rPr lang="vi-VN" dirty="0"/>
              <a:t>ơ</a:t>
            </a:r>
            <a:r>
              <a:rPr lang="en-US" dirty="0"/>
              <a:t>̣p, </a:t>
            </a:r>
            <a:r>
              <a:rPr lang="en-US" dirty="0" err="1"/>
              <a:t>bán</a:t>
            </a:r>
            <a:r>
              <a:rPr lang="en-US" dirty="0"/>
              <a:t> </a:t>
            </a:r>
            <a:r>
              <a:rPr lang="en-US" dirty="0" err="1"/>
              <a:t>thuận</a:t>
            </a:r>
            <a:r>
              <a:rPr lang="en-US" dirty="0"/>
              <a:t> </a:t>
            </a:r>
            <a:r>
              <a:rPr lang="en-US" dirty="0" err="1"/>
              <a:t>hợp</a:t>
            </a:r>
            <a:r>
              <a:rPr lang="en-US" dirty="0"/>
              <a:t>, unrelated, </a:t>
            </a:r>
            <a:r>
              <a:rPr lang="en-US" dirty="0" err="1"/>
              <a:t>máu</a:t>
            </a:r>
            <a:r>
              <a:rPr lang="en-US" dirty="0"/>
              <a:t> </a:t>
            </a:r>
            <a:r>
              <a:rPr lang="en-US" dirty="0" err="1"/>
              <a:t>cuống</a:t>
            </a:r>
            <a:r>
              <a:rPr lang="en-US" dirty="0"/>
              <a:t> </a:t>
            </a:r>
            <a:r>
              <a:rPr lang="en-US" dirty="0" err="1"/>
              <a:t>rốn</a:t>
            </a:r>
            <a:r>
              <a:rPr lang="en-US" dirty="0"/>
              <a:t> </a:t>
            </a:r>
            <a:r>
              <a:rPr lang="en-US" dirty="0" err="1"/>
              <a:t>thuận</a:t>
            </a:r>
            <a:r>
              <a:rPr lang="en-US" dirty="0"/>
              <a:t> </a:t>
            </a:r>
            <a:r>
              <a:rPr lang="en-US" dirty="0" err="1"/>
              <a:t>hợp</a:t>
            </a:r>
            <a:endParaRPr lang="en-US" dirty="0"/>
          </a:p>
          <a:p>
            <a:pPr>
              <a:buFontTx/>
              <a:buChar char="-"/>
            </a:pPr>
            <a:r>
              <a:rPr lang="en-US" dirty="0"/>
              <a:t>Tỷ </a:t>
            </a:r>
            <a:r>
              <a:rPr lang="en-US" dirty="0" err="1"/>
              <a:t>lê</a:t>
            </a:r>
            <a:r>
              <a:rPr lang="en-US" dirty="0"/>
              <a:t>̣ </a:t>
            </a:r>
            <a:r>
              <a:rPr lang="en-US" dirty="0" err="1"/>
              <a:t>đáp</a:t>
            </a:r>
            <a:r>
              <a:rPr lang="en-US" dirty="0"/>
              <a:t> </a:t>
            </a:r>
            <a:r>
              <a:rPr lang="en-US" dirty="0" err="1"/>
              <a:t>ứng</a:t>
            </a:r>
            <a:r>
              <a:rPr lang="en-US" dirty="0"/>
              <a:t> </a:t>
            </a:r>
            <a:r>
              <a:rPr lang="en-US" dirty="0" err="1"/>
              <a:t>sau</a:t>
            </a:r>
            <a:r>
              <a:rPr lang="en-US" dirty="0"/>
              <a:t> </a:t>
            </a:r>
            <a:r>
              <a:rPr lang="en-US" dirty="0" err="1"/>
              <a:t>ghép</a:t>
            </a:r>
            <a:r>
              <a:rPr lang="en-US" dirty="0"/>
              <a:t> 80 -90%, </a:t>
            </a:r>
            <a:r>
              <a:rPr lang="en-US" dirty="0" err="1"/>
              <a:t>giảm</a:t>
            </a:r>
            <a:r>
              <a:rPr lang="en-US" dirty="0"/>
              <a:t> </a:t>
            </a:r>
            <a:r>
              <a:rPr lang="en-US" dirty="0" err="1"/>
              <a:t>theo</a:t>
            </a:r>
            <a:r>
              <a:rPr lang="en-US" dirty="0"/>
              <a:t> </a:t>
            </a:r>
            <a:r>
              <a:rPr lang="en-US" dirty="0" err="1"/>
              <a:t>tuổi</a:t>
            </a:r>
            <a:r>
              <a:rPr lang="en-US" dirty="0"/>
              <a:t>. Tỷ </a:t>
            </a:r>
            <a:r>
              <a:rPr lang="en-US" dirty="0" err="1"/>
              <a:t>lê</a:t>
            </a:r>
            <a:r>
              <a:rPr lang="en-US" dirty="0"/>
              <a:t>̣ </a:t>
            </a:r>
            <a:r>
              <a:rPr lang="en-US" dirty="0" err="1"/>
              <a:t>này</a:t>
            </a:r>
            <a:r>
              <a:rPr lang="en-US" dirty="0"/>
              <a:t> ở BN &gt;40 </a:t>
            </a:r>
            <a:r>
              <a:rPr lang="en-US" dirty="0" err="1"/>
              <a:t>tuổi</a:t>
            </a:r>
            <a:r>
              <a:rPr lang="en-US" dirty="0"/>
              <a:t> là </a:t>
            </a:r>
            <a:r>
              <a:rPr lang="en-US" dirty="0" err="1"/>
              <a:t>xấp</a:t>
            </a:r>
            <a:r>
              <a:rPr lang="en-US" dirty="0"/>
              <a:t> xỉ 50%</a:t>
            </a:r>
          </a:p>
          <a:p>
            <a:pPr>
              <a:buFontTx/>
              <a:buChar char="-"/>
            </a:pPr>
            <a:r>
              <a:rPr lang="en-US" dirty="0" err="1"/>
              <a:t>Điều</a:t>
            </a:r>
            <a:r>
              <a:rPr lang="en-US" dirty="0"/>
              <a:t> </a:t>
            </a:r>
            <a:r>
              <a:rPr lang="en-US" dirty="0" err="1"/>
              <a:t>kiện</a:t>
            </a:r>
            <a:r>
              <a:rPr lang="en-US" dirty="0"/>
              <a:t> </a:t>
            </a:r>
            <a:r>
              <a:rPr lang="en-US" dirty="0" err="1"/>
              <a:t>hóa</a:t>
            </a:r>
            <a:r>
              <a:rPr lang="en-US" dirty="0"/>
              <a:t> tr</a:t>
            </a:r>
            <a:r>
              <a:rPr lang="vi-VN" dirty="0"/>
              <a:t>ư</a:t>
            </a:r>
            <a:r>
              <a:rPr lang="en-US" dirty="0" err="1"/>
              <a:t>ớc</a:t>
            </a:r>
            <a:r>
              <a:rPr lang="en-US" dirty="0"/>
              <a:t> </a:t>
            </a:r>
            <a:r>
              <a:rPr lang="en-US" dirty="0" err="1"/>
              <a:t>ghép</a:t>
            </a:r>
            <a:r>
              <a:rPr lang="en-US" dirty="0"/>
              <a:t>: ATG, cyclophosphamide, total-body radiation, fludarabine, </a:t>
            </a:r>
            <a:r>
              <a:rPr lang="en-US" dirty="0">
                <a:solidFill>
                  <a:srgbClr val="FF0000"/>
                </a:solidFill>
              </a:rPr>
              <a:t>alemtuzumab</a:t>
            </a:r>
          </a:p>
          <a:p>
            <a:pPr>
              <a:buFontTx/>
              <a:buChar char="-"/>
            </a:pPr>
            <a:r>
              <a:rPr lang="en-US" dirty="0" err="1"/>
              <a:t>Xét</a:t>
            </a:r>
            <a:r>
              <a:rPr lang="en-US" dirty="0"/>
              <a:t> </a:t>
            </a:r>
            <a:r>
              <a:rPr lang="en-US" dirty="0" err="1"/>
              <a:t>nghiệm</a:t>
            </a:r>
            <a:r>
              <a:rPr lang="en-US" dirty="0"/>
              <a:t> HLA </a:t>
            </a:r>
            <a:r>
              <a:rPr lang="en-US" dirty="0" err="1"/>
              <a:t>nên</a:t>
            </a:r>
            <a:r>
              <a:rPr lang="en-US" dirty="0"/>
              <a:t> </a:t>
            </a:r>
            <a:r>
              <a:rPr lang="en-US" dirty="0" err="1"/>
              <a:t>sư</a:t>
            </a:r>
            <a:r>
              <a:rPr lang="en-US" dirty="0"/>
              <a:t>̉ </a:t>
            </a:r>
            <a:r>
              <a:rPr lang="en-US" dirty="0" err="1"/>
              <a:t>dụng</a:t>
            </a:r>
            <a:r>
              <a:rPr lang="en-US" dirty="0"/>
              <a:t> </a:t>
            </a:r>
            <a:r>
              <a:rPr lang="en-US" dirty="0" err="1"/>
              <a:t>ky</a:t>
            </a:r>
            <a:r>
              <a:rPr lang="en-US" dirty="0"/>
              <a:t>̃ </a:t>
            </a:r>
            <a:r>
              <a:rPr lang="en-US" dirty="0" err="1"/>
              <a:t>thuật</a:t>
            </a:r>
            <a:r>
              <a:rPr lang="en-US" dirty="0"/>
              <a:t> có </a:t>
            </a:r>
            <a:r>
              <a:rPr lang="en-US" dirty="0" err="1"/>
              <a:t>đô</a:t>
            </a:r>
            <a:r>
              <a:rPr lang="en-US" dirty="0"/>
              <a:t>̣ </a:t>
            </a:r>
            <a:r>
              <a:rPr lang="en-US" dirty="0" err="1"/>
              <a:t>phân</a:t>
            </a:r>
            <a:r>
              <a:rPr lang="en-US" dirty="0"/>
              <a:t> </a:t>
            </a:r>
            <a:r>
              <a:rPr lang="en-US" dirty="0" err="1"/>
              <a:t>giải</a:t>
            </a:r>
            <a:r>
              <a:rPr lang="en-US" dirty="0"/>
              <a:t> cao, </a:t>
            </a:r>
            <a:r>
              <a:rPr lang="en-US" dirty="0" err="1"/>
              <a:t>phu</a:t>
            </a:r>
            <a:r>
              <a:rPr lang="en-US" dirty="0"/>
              <a:t>̀ </a:t>
            </a:r>
            <a:r>
              <a:rPr lang="en-US" dirty="0" err="1"/>
              <a:t>hợp</a:t>
            </a:r>
            <a:r>
              <a:rPr lang="en-US" dirty="0"/>
              <a:t> HLA </a:t>
            </a:r>
            <a:r>
              <a:rPr lang="en-US" dirty="0" err="1"/>
              <a:t>ít</a:t>
            </a:r>
            <a:r>
              <a:rPr lang="en-US" dirty="0"/>
              <a:t> </a:t>
            </a:r>
            <a:r>
              <a:rPr lang="en-US" dirty="0" err="1"/>
              <a:t>nhất</a:t>
            </a:r>
            <a:r>
              <a:rPr lang="en-US" dirty="0"/>
              <a:t> là  HLA-A, -B, -C, -DRB1 (8 of </a:t>
            </a:r>
            <a:r>
              <a:rPr lang="en-US" dirty="0">
                <a:solidFill>
                  <a:srgbClr val="FF0000"/>
                </a:solidFill>
              </a:rPr>
              <a:t>8 alleles</a:t>
            </a:r>
            <a:r>
              <a:rPr lang="en-US" dirty="0"/>
              <a:t>) </a:t>
            </a:r>
          </a:p>
          <a:p>
            <a:pPr>
              <a:buFontTx/>
              <a:buChar char="-"/>
            </a:pPr>
            <a:r>
              <a:rPr lang="en-US" dirty="0"/>
              <a:t>Chỉ </a:t>
            </a:r>
            <a:r>
              <a:rPr lang="en-US" err="1"/>
              <a:t>định</a:t>
            </a:r>
            <a:r>
              <a:rPr lang="en-US"/>
              <a:t> </a:t>
            </a:r>
            <a:r>
              <a:rPr lang="en-US" smtClean="0"/>
              <a:t>ghép </a:t>
            </a:r>
            <a:r>
              <a:rPr lang="en-US" dirty="0"/>
              <a:t>có </a:t>
            </a:r>
            <a:r>
              <a:rPr lang="en-US" dirty="0" err="1"/>
              <a:t>thê</a:t>
            </a:r>
            <a:r>
              <a:rPr lang="en-US" dirty="0"/>
              <a:t>̉ chỉ </a:t>
            </a:r>
            <a:r>
              <a:rPr lang="en-US" dirty="0" err="1"/>
              <a:t>định</a:t>
            </a:r>
            <a:r>
              <a:rPr lang="en-US" dirty="0"/>
              <a:t> ở </a:t>
            </a:r>
            <a:r>
              <a:rPr lang="en-US" dirty="0" err="1"/>
              <a:t>bệnh</a:t>
            </a:r>
            <a:r>
              <a:rPr lang="en-US" dirty="0"/>
              <a:t> </a:t>
            </a:r>
            <a:r>
              <a:rPr lang="en-US" dirty="0" err="1"/>
              <a:t>nhân</a:t>
            </a:r>
            <a:r>
              <a:rPr lang="en-US" dirty="0"/>
              <a:t> </a:t>
            </a:r>
            <a:r>
              <a:rPr lang="en-US" dirty="0" err="1"/>
              <a:t>lứa</a:t>
            </a:r>
            <a:r>
              <a:rPr lang="en-US" dirty="0"/>
              <a:t> </a:t>
            </a:r>
            <a:r>
              <a:rPr lang="en-US" dirty="0" err="1"/>
              <a:t>tuổi</a:t>
            </a:r>
            <a:r>
              <a:rPr lang="en-US" dirty="0"/>
              <a:t> 50 </a:t>
            </a:r>
            <a:r>
              <a:rPr lang="en-US" dirty="0" err="1"/>
              <a:t>nếu</a:t>
            </a:r>
            <a:r>
              <a:rPr lang="en-US" dirty="0"/>
              <a:t> HLA </a:t>
            </a:r>
            <a:r>
              <a:rPr lang="en-US" dirty="0" err="1"/>
              <a:t>phu</a:t>
            </a:r>
            <a:r>
              <a:rPr lang="en-US" dirty="0"/>
              <a:t>̀ </a:t>
            </a:r>
            <a:r>
              <a:rPr lang="en-US" dirty="0" err="1"/>
              <a:t>hợp</a:t>
            </a:r>
            <a:endParaRPr lang="en-US" dirty="0"/>
          </a:p>
          <a:p>
            <a:pPr>
              <a:buFontTx/>
              <a:buChar char="-"/>
            </a:pPr>
            <a:r>
              <a:rPr lang="en-US" dirty="0" err="1"/>
              <a:t>Ghép</a:t>
            </a:r>
            <a:r>
              <a:rPr lang="en-US" dirty="0"/>
              <a:t> unrelated đ</a:t>
            </a:r>
            <a:r>
              <a:rPr lang="vi-VN" dirty="0"/>
              <a:t>ư</a:t>
            </a:r>
            <a:r>
              <a:rPr lang="en-US" dirty="0" err="1"/>
              <a:t>ợc</a:t>
            </a:r>
            <a:r>
              <a:rPr lang="en-US" dirty="0"/>
              <a:t> chỉ </a:t>
            </a:r>
            <a:r>
              <a:rPr lang="en-US" dirty="0" err="1"/>
              <a:t>định</a:t>
            </a:r>
            <a:r>
              <a:rPr lang="en-US" dirty="0"/>
              <a:t> </a:t>
            </a:r>
            <a:r>
              <a:rPr lang="en-US" dirty="0" err="1"/>
              <a:t>đầu</a:t>
            </a:r>
            <a:r>
              <a:rPr lang="en-US" dirty="0"/>
              <a:t> </a:t>
            </a:r>
            <a:r>
              <a:rPr lang="en-US" dirty="0" err="1"/>
              <a:t>tay</a:t>
            </a:r>
            <a:r>
              <a:rPr lang="en-US" dirty="0"/>
              <a:t> </a:t>
            </a:r>
            <a:r>
              <a:rPr lang="en-US" dirty="0" err="1"/>
              <a:t>nếu</a:t>
            </a:r>
            <a:r>
              <a:rPr lang="en-US" dirty="0"/>
              <a:t> </a:t>
            </a:r>
            <a:r>
              <a:rPr lang="en-US" dirty="0" err="1"/>
              <a:t>không</a:t>
            </a:r>
            <a:r>
              <a:rPr lang="en-US" dirty="0"/>
              <a:t> có </a:t>
            </a:r>
            <a:r>
              <a:rPr lang="en-US" dirty="0" err="1"/>
              <a:t>anh</a:t>
            </a:r>
            <a:r>
              <a:rPr lang="en-US" dirty="0"/>
              <a:t> chị </a:t>
            </a:r>
            <a:r>
              <a:rPr lang="en-US" dirty="0" err="1"/>
              <a:t>em</a:t>
            </a:r>
            <a:r>
              <a:rPr lang="en-US" dirty="0"/>
              <a:t> </a:t>
            </a:r>
            <a:r>
              <a:rPr lang="en-US" dirty="0" err="1"/>
              <a:t>phu</a:t>
            </a:r>
            <a:r>
              <a:rPr lang="en-US" dirty="0"/>
              <a:t>̀ </a:t>
            </a:r>
            <a:r>
              <a:rPr lang="en-US" dirty="0" err="1"/>
              <a:t>hợp</a:t>
            </a:r>
            <a:r>
              <a:rPr lang="en-US" dirty="0"/>
              <a:t> </a:t>
            </a:r>
            <a:r>
              <a:rPr lang="en-US" dirty="0" err="1"/>
              <a:t>nhưng</a:t>
            </a:r>
            <a:r>
              <a:rPr lang="en-US" dirty="0"/>
              <a:t> ng</a:t>
            </a:r>
            <a:r>
              <a:rPr lang="vi-VN" dirty="0"/>
              <a:t>ư</a:t>
            </a:r>
            <a:r>
              <a:rPr lang="en-US" dirty="0" err="1"/>
              <a:t>ời</a:t>
            </a:r>
            <a:r>
              <a:rPr lang="en-US" dirty="0"/>
              <a:t> </a:t>
            </a:r>
            <a:r>
              <a:rPr lang="en-US" dirty="0" err="1"/>
              <a:t>cho</a:t>
            </a:r>
            <a:r>
              <a:rPr lang="en-US" dirty="0"/>
              <a:t> unrelated có HLA </a:t>
            </a:r>
            <a:r>
              <a:rPr lang="en-US" dirty="0" err="1"/>
              <a:t>phu</a:t>
            </a:r>
            <a:r>
              <a:rPr lang="en-US" dirty="0"/>
              <a:t>̀ </a:t>
            </a:r>
            <a:r>
              <a:rPr lang="en-US" dirty="0" err="1"/>
              <a:t>hợp</a:t>
            </a:r>
            <a:endParaRPr lang="en-US" dirty="0"/>
          </a:p>
          <a:p>
            <a:pPr>
              <a:buFontTx/>
              <a:buChar char="-"/>
            </a:pPr>
            <a:r>
              <a:rPr lang="en-US" dirty="0"/>
              <a:t>Trì </a:t>
            </a:r>
            <a:r>
              <a:rPr lang="en-US" dirty="0" err="1"/>
              <a:t>hoãn</a:t>
            </a:r>
            <a:r>
              <a:rPr lang="en-US" dirty="0"/>
              <a:t> </a:t>
            </a:r>
            <a:r>
              <a:rPr lang="en-US" dirty="0" err="1"/>
              <a:t>ghép</a:t>
            </a:r>
            <a:r>
              <a:rPr lang="en-US" dirty="0"/>
              <a:t> </a:t>
            </a:r>
            <a:r>
              <a:rPr lang="en-US" dirty="0" err="1"/>
              <a:t>kéo</a:t>
            </a:r>
            <a:r>
              <a:rPr lang="en-US" dirty="0"/>
              <a:t> </a:t>
            </a:r>
            <a:r>
              <a:rPr lang="en-US" dirty="0" err="1"/>
              <a:t>dài</a:t>
            </a:r>
            <a:r>
              <a:rPr lang="en-US" dirty="0"/>
              <a:t> </a:t>
            </a:r>
            <a:r>
              <a:rPr lang="en-US" dirty="0" err="1"/>
              <a:t>làm</a:t>
            </a:r>
            <a:r>
              <a:rPr lang="en-US" dirty="0"/>
              <a:t> </a:t>
            </a:r>
            <a:r>
              <a:rPr lang="en-US" dirty="0" err="1"/>
              <a:t>giảm</a:t>
            </a:r>
            <a:r>
              <a:rPr lang="en-US" dirty="0"/>
              <a:t> tỷ </a:t>
            </a:r>
            <a:r>
              <a:rPr lang="en-US" dirty="0" err="1"/>
              <a:t>lê</a:t>
            </a:r>
            <a:r>
              <a:rPr lang="en-US" dirty="0"/>
              <a:t>̣ </a:t>
            </a:r>
            <a:r>
              <a:rPr lang="en-US" dirty="0" err="1"/>
              <a:t>đáp</a:t>
            </a:r>
            <a:r>
              <a:rPr lang="en-US" dirty="0"/>
              <a:t> </a:t>
            </a:r>
            <a:r>
              <a:rPr lang="en-US" dirty="0" err="1"/>
              <a:t>ứng</a:t>
            </a:r>
            <a:r>
              <a:rPr lang="en-US" dirty="0"/>
              <a:t> do tình </a:t>
            </a:r>
            <a:r>
              <a:rPr lang="en-US" dirty="0" err="1"/>
              <a:t>trạng</a:t>
            </a:r>
            <a:r>
              <a:rPr lang="en-US" dirty="0"/>
              <a:t> </a:t>
            </a:r>
            <a:r>
              <a:rPr lang="en-US" dirty="0" err="1"/>
              <a:t>nhiễm</a:t>
            </a:r>
            <a:r>
              <a:rPr lang="en-US" dirty="0"/>
              <a:t> </a:t>
            </a:r>
            <a:r>
              <a:rPr lang="en-US" dirty="0" err="1"/>
              <a:t>trùng</a:t>
            </a:r>
            <a:r>
              <a:rPr lang="en-US" dirty="0"/>
              <a:t> tr</a:t>
            </a:r>
            <a:r>
              <a:rPr lang="vi-VN" dirty="0"/>
              <a:t>ư</a:t>
            </a:r>
            <a:r>
              <a:rPr lang="en-US" dirty="0" err="1"/>
              <a:t>ớc</a:t>
            </a:r>
            <a:r>
              <a:rPr lang="en-US" dirty="0"/>
              <a:t> </a:t>
            </a:r>
            <a:r>
              <a:rPr lang="en-US" dirty="0" err="1"/>
              <a:t>ghép</a:t>
            </a:r>
            <a:r>
              <a:rPr lang="en-US" dirty="0"/>
              <a:t> </a:t>
            </a:r>
            <a:r>
              <a:rPr lang="en-US" dirty="0" err="1"/>
              <a:t>va</a:t>
            </a:r>
            <a:r>
              <a:rPr lang="en-US" dirty="0"/>
              <a:t>̀  </a:t>
            </a:r>
            <a:r>
              <a:rPr lang="en-US" dirty="0" err="1"/>
              <a:t>tăng</a:t>
            </a:r>
            <a:r>
              <a:rPr lang="en-US" dirty="0"/>
              <a:t> </a:t>
            </a:r>
            <a:r>
              <a:rPr lang="en-US" dirty="0" err="1"/>
              <a:t>nguy</a:t>
            </a:r>
            <a:r>
              <a:rPr lang="en-US" dirty="0"/>
              <a:t> c</a:t>
            </a:r>
            <a:r>
              <a:rPr lang="vi-VN" dirty="0"/>
              <a:t>ơ</a:t>
            </a:r>
            <a:r>
              <a:rPr lang="en-US" dirty="0"/>
              <a:t> </a:t>
            </a:r>
            <a:r>
              <a:rPr lang="en-US" dirty="0" err="1"/>
              <a:t>thải</a:t>
            </a:r>
            <a:r>
              <a:rPr lang="en-US" dirty="0"/>
              <a:t> </a:t>
            </a:r>
            <a:r>
              <a:rPr lang="en-US" dirty="0" err="1"/>
              <a:t>ghép</a:t>
            </a:r>
            <a:r>
              <a:rPr lang="en-US" dirty="0"/>
              <a:t> do </a:t>
            </a:r>
            <a:r>
              <a:rPr lang="en-US" dirty="0" err="1"/>
              <a:t>truyền</a:t>
            </a:r>
            <a:r>
              <a:rPr lang="en-US" dirty="0"/>
              <a:t> </a:t>
            </a:r>
            <a:r>
              <a:rPr lang="en-US" dirty="0" err="1"/>
              <a:t>máu</a:t>
            </a:r>
            <a:r>
              <a:rPr lang="en-US" dirty="0"/>
              <a:t> </a:t>
            </a:r>
            <a:r>
              <a:rPr lang="en-US" dirty="0" err="1"/>
              <a:t>nhiều</a:t>
            </a:r>
            <a:r>
              <a:rPr lang="en-US" dirty="0"/>
              <a:t> </a:t>
            </a:r>
            <a:r>
              <a:rPr lang="en-US" dirty="0" err="1"/>
              <a:t>lần</a:t>
            </a:r>
            <a:endParaRPr lang="en-US" dirty="0"/>
          </a:p>
        </p:txBody>
      </p:sp>
    </p:spTree>
    <p:extLst>
      <p:ext uri="{BB962C8B-B14F-4D97-AF65-F5344CB8AC3E}">
        <p14:creationId xmlns:p14="http://schemas.microsoft.com/office/powerpoint/2010/main" val="16985025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xmlns="" id="{FB6DD101-3C7B-4B49-9422-1141A5980773}"/>
              </a:ext>
            </a:extLst>
          </p:cNvPr>
          <p:cNvPicPr>
            <a:picLocks noGrp="1" noChangeAspect="1"/>
          </p:cNvPicPr>
          <p:nvPr>
            <p:ph idx="1"/>
          </p:nvPr>
        </p:nvPicPr>
        <p:blipFill>
          <a:blip r:embed="rId2"/>
          <a:stretch>
            <a:fillRect/>
          </a:stretch>
        </p:blipFill>
        <p:spPr>
          <a:xfrm>
            <a:off x="2850775" y="151898"/>
            <a:ext cx="6203578" cy="6554203"/>
          </a:xfrm>
        </p:spPr>
      </p:pic>
    </p:spTree>
    <p:extLst>
      <p:ext uri="{BB962C8B-B14F-4D97-AF65-F5344CB8AC3E}">
        <p14:creationId xmlns:p14="http://schemas.microsoft.com/office/powerpoint/2010/main" val="19117391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272583B3-3E6F-48E7-A5DD-30EFF53BA131}"/>
              </a:ext>
            </a:extLst>
          </p:cNvPr>
          <p:cNvSpPr>
            <a:spLocks noGrp="1"/>
          </p:cNvSpPr>
          <p:nvPr>
            <p:ph type="title"/>
          </p:nvPr>
        </p:nvSpPr>
        <p:spPr>
          <a:xfrm>
            <a:off x="1141412" y="0"/>
            <a:ext cx="9905998" cy="1002143"/>
          </a:xfrm>
        </p:spPr>
        <p:txBody>
          <a:bodyPr/>
          <a:lstStyle/>
          <a:p>
            <a:r>
              <a:rPr lang="en-US" dirty="0"/>
              <a:t>XI – ĐIỀU TRỊ</a:t>
            </a:r>
          </a:p>
        </p:txBody>
      </p:sp>
      <p:sp>
        <p:nvSpPr>
          <p:cNvPr id="3" name="Chỗ dành sẵn cho Nội dung 2">
            <a:extLst>
              <a:ext uri="{FF2B5EF4-FFF2-40B4-BE49-F238E27FC236}">
                <a16:creationId xmlns:a16="http://schemas.microsoft.com/office/drawing/2014/main" xmlns="" id="{3B9ACDE0-787E-4090-8434-C682D8D0119D}"/>
              </a:ext>
            </a:extLst>
          </p:cNvPr>
          <p:cNvSpPr>
            <a:spLocks noGrp="1"/>
          </p:cNvSpPr>
          <p:nvPr>
            <p:ph idx="1"/>
          </p:nvPr>
        </p:nvSpPr>
        <p:spPr>
          <a:xfrm>
            <a:off x="1141412" y="797531"/>
            <a:ext cx="10799576" cy="3541714"/>
          </a:xfrm>
        </p:spPr>
        <p:txBody>
          <a:bodyPr/>
          <a:lstStyle/>
          <a:p>
            <a:pPr marL="0" indent="0">
              <a:buNone/>
            </a:pPr>
            <a:r>
              <a:rPr lang="en-US" b="1" u="sng" dirty="0"/>
              <a:t>COMPONENTS OF ANTI–T-LYMPHOCYTE (IMMUNOSUPPRESSIVE) THERAPY</a:t>
            </a:r>
          </a:p>
          <a:p>
            <a:pPr>
              <a:buFontTx/>
              <a:buChar char="-"/>
            </a:pPr>
            <a:r>
              <a:rPr lang="en-US" dirty="0" err="1"/>
              <a:t>Cơ</a:t>
            </a:r>
            <a:r>
              <a:rPr lang="en-US" dirty="0"/>
              <a:t> </a:t>
            </a:r>
            <a:r>
              <a:rPr lang="en-US" dirty="0" err="1"/>
              <a:t>chê</a:t>
            </a:r>
            <a:r>
              <a:rPr lang="en-US" dirty="0"/>
              <a:t>́: </a:t>
            </a:r>
            <a:r>
              <a:rPr lang="en-US" dirty="0" err="1"/>
              <a:t>ức</a:t>
            </a:r>
            <a:r>
              <a:rPr lang="en-US" dirty="0"/>
              <a:t> </a:t>
            </a:r>
            <a:r>
              <a:rPr lang="en-US" dirty="0" err="1"/>
              <a:t>chê</a:t>
            </a:r>
            <a:r>
              <a:rPr lang="en-US" dirty="0"/>
              <a:t>́ T </a:t>
            </a:r>
            <a:r>
              <a:rPr lang="en-US" dirty="0" err="1"/>
              <a:t>độc</a:t>
            </a:r>
            <a:r>
              <a:rPr lang="en-US" dirty="0"/>
              <a:t> qua </a:t>
            </a:r>
            <a:r>
              <a:rPr lang="en-US" dirty="0" err="1"/>
              <a:t>nhiều</a:t>
            </a:r>
            <a:r>
              <a:rPr lang="en-US" dirty="0"/>
              <a:t> c</a:t>
            </a:r>
            <a:r>
              <a:rPr lang="vi-VN" dirty="0"/>
              <a:t>ơ</a:t>
            </a:r>
            <a:r>
              <a:rPr lang="en-US" dirty="0"/>
              <a:t> </a:t>
            </a:r>
            <a:r>
              <a:rPr lang="en-US" dirty="0" err="1"/>
              <a:t>chê</a:t>
            </a:r>
            <a:r>
              <a:rPr lang="en-US" dirty="0"/>
              <a:t>́: </a:t>
            </a:r>
          </a:p>
          <a:p>
            <a:pPr marL="0" indent="0">
              <a:buNone/>
            </a:pPr>
            <a:endParaRPr lang="en-US" dirty="0"/>
          </a:p>
          <a:p>
            <a:pPr marL="0" indent="0">
              <a:buNone/>
            </a:pPr>
            <a:endParaRPr lang="en-US" dirty="0"/>
          </a:p>
        </p:txBody>
      </p:sp>
      <p:pic>
        <p:nvPicPr>
          <p:cNvPr id="5" name="Hình ảnh 4">
            <a:extLst>
              <a:ext uri="{FF2B5EF4-FFF2-40B4-BE49-F238E27FC236}">
                <a16:creationId xmlns:a16="http://schemas.microsoft.com/office/drawing/2014/main" xmlns="" id="{7973EB05-6540-44CD-8C52-B0DF3B97EBBC}"/>
              </a:ext>
            </a:extLst>
          </p:cNvPr>
          <p:cNvPicPr>
            <a:picLocks noChangeAspect="1"/>
          </p:cNvPicPr>
          <p:nvPr/>
        </p:nvPicPr>
        <p:blipFill>
          <a:blip r:embed="rId2"/>
          <a:stretch>
            <a:fillRect/>
          </a:stretch>
        </p:blipFill>
        <p:spPr>
          <a:xfrm>
            <a:off x="1141412" y="1799674"/>
            <a:ext cx="8549234" cy="4863616"/>
          </a:xfrm>
          <a:prstGeom prst="rect">
            <a:avLst/>
          </a:prstGeom>
        </p:spPr>
      </p:pic>
      <p:pic>
        <p:nvPicPr>
          <p:cNvPr id="6" name="Hình ảnh 5">
            <a:extLst>
              <a:ext uri="{FF2B5EF4-FFF2-40B4-BE49-F238E27FC236}">
                <a16:creationId xmlns:a16="http://schemas.microsoft.com/office/drawing/2014/main" xmlns="" id="{62358FC6-5785-4331-ABFE-DC241AB83874}"/>
              </a:ext>
            </a:extLst>
          </p:cNvPr>
          <p:cNvPicPr>
            <a:picLocks noChangeAspect="1"/>
          </p:cNvPicPr>
          <p:nvPr/>
        </p:nvPicPr>
        <p:blipFill>
          <a:blip r:embed="rId3"/>
          <a:stretch>
            <a:fillRect/>
          </a:stretch>
        </p:blipFill>
        <p:spPr>
          <a:xfrm>
            <a:off x="233083" y="1799674"/>
            <a:ext cx="11707905" cy="4484128"/>
          </a:xfrm>
          <a:prstGeom prst="rect">
            <a:avLst/>
          </a:prstGeom>
        </p:spPr>
      </p:pic>
    </p:spTree>
    <p:extLst>
      <p:ext uri="{BB962C8B-B14F-4D97-AF65-F5344CB8AC3E}">
        <p14:creationId xmlns:p14="http://schemas.microsoft.com/office/powerpoint/2010/main" val="227221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0307289A-156E-4A1B-8176-9D9517FDEDAD}"/>
              </a:ext>
            </a:extLst>
          </p:cNvPr>
          <p:cNvSpPr>
            <a:spLocks noGrp="1"/>
          </p:cNvSpPr>
          <p:nvPr>
            <p:ph type="title"/>
          </p:nvPr>
        </p:nvSpPr>
        <p:spPr/>
        <p:txBody>
          <a:bodyPr/>
          <a:lstStyle/>
          <a:p>
            <a:r>
              <a:rPr lang="en-US" dirty="0"/>
              <a:t>XI – ĐIỀU TRỊ</a:t>
            </a:r>
          </a:p>
        </p:txBody>
      </p:sp>
      <p:sp>
        <p:nvSpPr>
          <p:cNvPr id="3" name="Chỗ dành sẵn cho Nội dung 2">
            <a:extLst>
              <a:ext uri="{FF2B5EF4-FFF2-40B4-BE49-F238E27FC236}">
                <a16:creationId xmlns:a16="http://schemas.microsoft.com/office/drawing/2014/main" xmlns="" id="{432C1AB8-82FE-494F-8153-EE25AD5A55FC}"/>
              </a:ext>
            </a:extLst>
          </p:cNvPr>
          <p:cNvSpPr>
            <a:spLocks noGrp="1"/>
          </p:cNvSpPr>
          <p:nvPr>
            <p:ph idx="1"/>
          </p:nvPr>
        </p:nvSpPr>
        <p:spPr>
          <a:xfrm>
            <a:off x="1141412" y="2097088"/>
            <a:ext cx="9905999" cy="4142394"/>
          </a:xfrm>
        </p:spPr>
        <p:txBody>
          <a:bodyPr>
            <a:normAutofit fontScale="85000" lnSpcReduction="10000"/>
          </a:bodyPr>
          <a:lstStyle/>
          <a:p>
            <a:pPr marL="0" indent="0">
              <a:buNone/>
            </a:pPr>
            <a:r>
              <a:rPr lang="en-US" b="1" u="sng" dirty="0"/>
              <a:t>COMPONENTS OF ANTI–T-LYMPHOCYTE (IMMUNOSUPPRESSIVE) THERAPY</a:t>
            </a:r>
          </a:p>
          <a:p>
            <a:pPr marL="0" indent="0">
              <a:buNone/>
            </a:pPr>
            <a:r>
              <a:rPr lang="en-US"/>
              <a:t>- </a:t>
            </a:r>
            <a:r>
              <a:rPr lang="en-US" smtClean="0"/>
              <a:t> ATG </a:t>
            </a:r>
            <a:r>
              <a:rPr lang="en-US" dirty="0" err="1"/>
              <a:t>ngựa</a:t>
            </a:r>
            <a:r>
              <a:rPr lang="en-US" dirty="0"/>
              <a:t> </a:t>
            </a:r>
            <a:r>
              <a:rPr lang="en-US" dirty="0" err="1"/>
              <a:t>hiệu</a:t>
            </a:r>
            <a:r>
              <a:rPr lang="en-US" dirty="0"/>
              <a:t> quả h</a:t>
            </a:r>
            <a:r>
              <a:rPr lang="vi-VN" dirty="0"/>
              <a:t>ơ</a:t>
            </a:r>
            <a:r>
              <a:rPr lang="en-US" dirty="0"/>
              <a:t>n ATG </a:t>
            </a:r>
            <a:r>
              <a:rPr lang="en-US" dirty="0" err="1"/>
              <a:t>tho</a:t>
            </a:r>
            <a:r>
              <a:rPr lang="en-US" dirty="0"/>
              <a:t>̉ -&gt; </a:t>
            </a:r>
            <a:r>
              <a:rPr lang="vi-VN" dirty="0"/>
              <a:t>ư</a:t>
            </a:r>
            <a:r>
              <a:rPr lang="en-US" dirty="0"/>
              <a:t>u </a:t>
            </a:r>
            <a:r>
              <a:rPr lang="en-US" dirty="0" err="1"/>
              <a:t>tiên</a:t>
            </a:r>
            <a:r>
              <a:rPr lang="en-US" dirty="0"/>
              <a:t> ATG </a:t>
            </a:r>
            <a:r>
              <a:rPr lang="en-US" dirty="0" err="1"/>
              <a:t>ngựa</a:t>
            </a:r>
            <a:endParaRPr lang="en-US" dirty="0"/>
          </a:p>
          <a:p>
            <a:pPr>
              <a:buFontTx/>
              <a:buChar char="-"/>
            </a:pPr>
            <a:r>
              <a:rPr lang="en-US" dirty="0" err="1"/>
              <a:t>Liều</a:t>
            </a:r>
            <a:r>
              <a:rPr lang="en-US" dirty="0"/>
              <a:t> 15 - 40kg/kg, </a:t>
            </a:r>
            <a:r>
              <a:rPr lang="en-US" dirty="0" err="1"/>
              <a:t>truyền</a:t>
            </a:r>
            <a:r>
              <a:rPr lang="en-US" dirty="0"/>
              <a:t> </a:t>
            </a:r>
            <a:r>
              <a:rPr lang="en-US" dirty="0" err="1"/>
              <a:t>liên</a:t>
            </a:r>
            <a:r>
              <a:rPr lang="en-US" dirty="0"/>
              <a:t> </a:t>
            </a:r>
            <a:r>
              <a:rPr lang="en-US" dirty="0" err="1"/>
              <a:t>tục</a:t>
            </a:r>
            <a:r>
              <a:rPr lang="en-US" dirty="0"/>
              <a:t> </a:t>
            </a:r>
            <a:r>
              <a:rPr lang="en-US" dirty="0" err="1"/>
              <a:t>trong</a:t>
            </a:r>
            <a:r>
              <a:rPr lang="en-US" dirty="0"/>
              <a:t> 4 – 10 </a:t>
            </a:r>
            <a:r>
              <a:rPr lang="en-US" dirty="0" err="1"/>
              <a:t>ngày</a:t>
            </a:r>
            <a:r>
              <a:rPr lang="en-US" dirty="0"/>
              <a:t> </a:t>
            </a:r>
          </a:p>
          <a:p>
            <a:pPr>
              <a:buFontTx/>
              <a:buChar char="-"/>
            </a:pPr>
            <a:r>
              <a:rPr lang="en-US" dirty="0"/>
              <a:t>Test tr</a:t>
            </a:r>
            <a:r>
              <a:rPr lang="vi-VN" dirty="0"/>
              <a:t>ư</a:t>
            </a:r>
            <a:r>
              <a:rPr lang="en-US" dirty="0" err="1"/>
              <a:t>ớc</a:t>
            </a:r>
            <a:r>
              <a:rPr lang="en-US" dirty="0"/>
              <a:t> </a:t>
            </a:r>
            <a:r>
              <a:rPr lang="en-US" dirty="0" err="1"/>
              <a:t>truyền</a:t>
            </a:r>
            <a:endParaRPr lang="en-US" dirty="0"/>
          </a:p>
          <a:p>
            <a:pPr>
              <a:buFontTx/>
              <a:buChar char="-"/>
            </a:pPr>
            <a:r>
              <a:rPr lang="en-US" dirty="0" err="1"/>
              <a:t>Phản</a:t>
            </a:r>
            <a:r>
              <a:rPr lang="en-US" dirty="0"/>
              <a:t> </a:t>
            </a:r>
            <a:r>
              <a:rPr lang="en-US" dirty="0" err="1"/>
              <a:t>ứng</a:t>
            </a:r>
            <a:r>
              <a:rPr lang="en-US" dirty="0"/>
              <a:t> </a:t>
            </a:r>
            <a:r>
              <a:rPr lang="en-US" dirty="0" err="1"/>
              <a:t>phu</a:t>
            </a:r>
            <a:r>
              <a:rPr lang="en-US" dirty="0"/>
              <a:t>̣ </a:t>
            </a:r>
            <a:r>
              <a:rPr lang="en-US" dirty="0" err="1"/>
              <a:t>thường</a:t>
            </a:r>
            <a:r>
              <a:rPr lang="en-US" dirty="0"/>
              <a:t> </a:t>
            </a:r>
            <a:r>
              <a:rPr lang="en-US" err="1"/>
              <a:t>gặp</a:t>
            </a:r>
            <a:r>
              <a:rPr lang="en-US" smtClean="0"/>
              <a:t>: </a:t>
            </a:r>
            <a:r>
              <a:rPr lang="en-US" dirty="0" err="1"/>
              <a:t>phản</a:t>
            </a:r>
            <a:r>
              <a:rPr lang="en-US" dirty="0"/>
              <a:t> </a:t>
            </a:r>
            <a:r>
              <a:rPr lang="vi-VN" dirty="0"/>
              <a:t>ư</a:t>
            </a:r>
            <a:r>
              <a:rPr lang="en-US" dirty="0"/>
              <a:t>́ng dị </a:t>
            </a:r>
            <a:r>
              <a:rPr lang="en-US" dirty="0" err="1"/>
              <a:t>ứng</a:t>
            </a:r>
            <a:r>
              <a:rPr lang="en-US" dirty="0"/>
              <a:t> (7-10 </a:t>
            </a:r>
            <a:r>
              <a:rPr lang="en-US" dirty="0" err="1"/>
              <a:t>ngày</a:t>
            </a:r>
            <a:r>
              <a:rPr lang="en-US" dirty="0"/>
              <a:t> </a:t>
            </a:r>
            <a:r>
              <a:rPr lang="en-US" dirty="0" err="1"/>
              <a:t>tư</a:t>
            </a:r>
            <a:r>
              <a:rPr lang="en-US" dirty="0"/>
              <a:t>̀ </a:t>
            </a:r>
            <a:r>
              <a:rPr lang="en-US" dirty="0" err="1"/>
              <a:t>liều</a:t>
            </a:r>
            <a:r>
              <a:rPr lang="en-US" dirty="0"/>
              <a:t> </a:t>
            </a:r>
            <a:r>
              <a:rPr lang="en-US" dirty="0" err="1"/>
              <a:t>đầu</a:t>
            </a:r>
            <a:r>
              <a:rPr lang="en-US" dirty="0"/>
              <a:t> </a:t>
            </a:r>
            <a:r>
              <a:rPr lang="en-US" dirty="0" err="1"/>
              <a:t>tiên</a:t>
            </a:r>
            <a:r>
              <a:rPr lang="en-US" dirty="0"/>
              <a:t>), </a:t>
            </a:r>
            <a:r>
              <a:rPr lang="en-US" dirty="0" err="1"/>
              <a:t>sốt</a:t>
            </a:r>
            <a:r>
              <a:rPr lang="en-US" dirty="0"/>
              <a:t>, </a:t>
            </a:r>
            <a:r>
              <a:rPr lang="en-US" dirty="0" err="1"/>
              <a:t>lạnh</a:t>
            </a:r>
            <a:r>
              <a:rPr lang="en-US" dirty="0"/>
              <a:t> run, </a:t>
            </a:r>
            <a:r>
              <a:rPr lang="en-US" dirty="0" err="1"/>
              <a:t>giảm</a:t>
            </a:r>
            <a:r>
              <a:rPr lang="en-US" dirty="0"/>
              <a:t> </a:t>
            </a:r>
            <a:r>
              <a:rPr lang="en-US" dirty="0" err="1"/>
              <a:t>tiểu</a:t>
            </a:r>
            <a:r>
              <a:rPr lang="en-US" dirty="0"/>
              <a:t>  </a:t>
            </a:r>
            <a:r>
              <a:rPr lang="en-US" dirty="0" err="1"/>
              <a:t>cầu</a:t>
            </a:r>
            <a:r>
              <a:rPr lang="en-US" dirty="0"/>
              <a:t>, </a:t>
            </a:r>
            <a:r>
              <a:rPr lang="en-US" dirty="0" err="1"/>
              <a:t>giảm</a:t>
            </a:r>
            <a:r>
              <a:rPr lang="en-US" dirty="0"/>
              <a:t> neutrophil, DAT d</a:t>
            </a:r>
            <a:r>
              <a:rPr lang="vi-VN" dirty="0"/>
              <a:t>ư</a:t>
            </a:r>
            <a:r>
              <a:rPr lang="en-US" dirty="0" err="1"/>
              <a:t>ơng</a:t>
            </a:r>
            <a:endParaRPr lang="en-US" dirty="0"/>
          </a:p>
          <a:p>
            <a:pPr>
              <a:buFontTx/>
              <a:buChar char="-"/>
            </a:pPr>
            <a:r>
              <a:rPr lang="en-US" dirty="0"/>
              <a:t>S</a:t>
            </a:r>
            <a:r>
              <a:rPr lang="vi-VN" dirty="0"/>
              <a:t>ư</a:t>
            </a:r>
            <a:r>
              <a:rPr lang="en-US" dirty="0"/>
              <a:t>̉ </a:t>
            </a:r>
            <a:r>
              <a:rPr lang="en-US" dirty="0" err="1"/>
              <a:t>dụng</a:t>
            </a:r>
            <a:r>
              <a:rPr lang="en-US" dirty="0"/>
              <a:t> </a:t>
            </a:r>
            <a:r>
              <a:rPr lang="en-US" dirty="0" err="1"/>
              <a:t>đồng</a:t>
            </a:r>
            <a:r>
              <a:rPr lang="en-US" dirty="0"/>
              <a:t> </a:t>
            </a:r>
            <a:r>
              <a:rPr lang="en-US" dirty="0" err="1"/>
              <a:t>thời</a:t>
            </a:r>
            <a:r>
              <a:rPr lang="en-US" dirty="0"/>
              <a:t> </a:t>
            </a:r>
            <a:r>
              <a:rPr lang="en-US" dirty="0" err="1"/>
              <a:t>glucocorrticoid</a:t>
            </a:r>
            <a:r>
              <a:rPr lang="en-US" dirty="0"/>
              <a:t> (</a:t>
            </a:r>
            <a:r>
              <a:rPr lang="en-US" dirty="0" err="1"/>
              <a:t>methylpresnisolone</a:t>
            </a:r>
            <a:r>
              <a:rPr lang="en-US" dirty="0"/>
              <a:t>/dexamethasone) </a:t>
            </a:r>
            <a:r>
              <a:rPr lang="en-US" dirty="0" err="1"/>
              <a:t>đê</a:t>
            </a:r>
            <a:r>
              <a:rPr lang="en-US" dirty="0"/>
              <a:t>̉ </a:t>
            </a:r>
            <a:r>
              <a:rPr lang="en-US" dirty="0" err="1"/>
              <a:t>giảm</a:t>
            </a:r>
            <a:r>
              <a:rPr lang="en-US" dirty="0"/>
              <a:t> </a:t>
            </a:r>
            <a:r>
              <a:rPr lang="en-US" dirty="0" err="1"/>
              <a:t>phản</a:t>
            </a:r>
            <a:r>
              <a:rPr lang="en-US" dirty="0"/>
              <a:t> </a:t>
            </a:r>
            <a:r>
              <a:rPr lang="en-US" dirty="0" err="1"/>
              <a:t>ứng</a:t>
            </a:r>
            <a:r>
              <a:rPr lang="en-US" dirty="0"/>
              <a:t> dị </a:t>
            </a:r>
            <a:r>
              <a:rPr lang="en-US" dirty="0" err="1"/>
              <a:t>ứng</a:t>
            </a:r>
            <a:r>
              <a:rPr lang="en-US" dirty="0"/>
              <a:t>, </a:t>
            </a:r>
            <a:r>
              <a:rPr lang="en-US" dirty="0" err="1"/>
              <a:t>nên</a:t>
            </a:r>
            <a:r>
              <a:rPr lang="en-US" dirty="0"/>
              <a:t> </a:t>
            </a:r>
            <a:r>
              <a:rPr lang="en-US" dirty="0" err="1"/>
              <a:t>sư</a:t>
            </a:r>
            <a:r>
              <a:rPr lang="en-US" dirty="0"/>
              <a:t>̉ </a:t>
            </a:r>
            <a:r>
              <a:rPr lang="en-US" dirty="0" err="1"/>
              <a:t>dụng</a:t>
            </a:r>
            <a:r>
              <a:rPr lang="en-US" dirty="0"/>
              <a:t> </a:t>
            </a:r>
            <a:r>
              <a:rPr lang="en-US" dirty="0" err="1"/>
              <a:t>kéo</a:t>
            </a:r>
            <a:r>
              <a:rPr lang="en-US" dirty="0"/>
              <a:t> </a:t>
            </a:r>
            <a:r>
              <a:rPr lang="en-US" dirty="0" err="1"/>
              <a:t>dài</a:t>
            </a:r>
            <a:endParaRPr lang="en-US" dirty="0"/>
          </a:p>
          <a:p>
            <a:pPr>
              <a:buFontTx/>
              <a:buChar char="-"/>
            </a:pPr>
            <a:r>
              <a:rPr lang="en-US" dirty="0"/>
              <a:t>ATG </a:t>
            </a:r>
            <a:r>
              <a:rPr lang="en-US" dirty="0" err="1"/>
              <a:t>kết</a:t>
            </a:r>
            <a:r>
              <a:rPr lang="en-US" dirty="0"/>
              <a:t> </a:t>
            </a:r>
            <a:r>
              <a:rPr lang="en-US" dirty="0" err="1"/>
              <a:t>hợp</a:t>
            </a:r>
            <a:r>
              <a:rPr lang="en-US" dirty="0"/>
              <a:t> v</a:t>
            </a:r>
            <a:r>
              <a:rPr lang="vi-VN" dirty="0"/>
              <a:t>ơ</a:t>
            </a:r>
            <a:r>
              <a:rPr lang="en-US" dirty="0"/>
              <a:t>́</a:t>
            </a:r>
            <a:r>
              <a:rPr lang="en-US" dirty="0" err="1"/>
              <a:t>i</a:t>
            </a:r>
            <a:r>
              <a:rPr lang="en-US" dirty="0"/>
              <a:t> </a:t>
            </a:r>
            <a:r>
              <a:rPr lang="en-US" dirty="0" err="1"/>
              <a:t>các</a:t>
            </a:r>
            <a:r>
              <a:rPr lang="en-US" dirty="0"/>
              <a:t> </a:t>
            </a:r>
            <a:r>
              <a:rPr lang="en-US" dirty="0" err="1"/>
              <a:t>ức</a:t>
            </a:r>
            <a:r>
              <a:rPr lang="en-US" dirty="0"/>
              <a:t> </a:t>
            </a:r>
            <a:r>
              <a:rPr lang="en-US" dirty="0" err="1"/>
              <a:t>chê</a:t>
            </a:r>
            <a:r>
              <a:rPr lang="en-US" dirty="0"/>
              <a:t>́ </a:t>
            </a:r>
            <a:r>
              <a:rPr lang="en-US" dirty="0" err="1"/>
              <a:t>miễn</a:t>
            </a:r>
            <a:r>
              <a:rPr lang="en-US" dirty="0"/>
              <a:t> </a:t>
            </a:r>
            <a:r>
              <a:rPr lang="en-US" dirty="0" err="1"/>
              <a:t>dịch</a:t>
            </a:r>
            <a:r>
              <a:rPr lang="en-US" dirty="0"/>
              <a:t> </a:t>
            </a:r>
            <a:r>
              <a:rPr lang="en-US" dirty="0" err="1"/>
              <a:t>khác</a:t>
            </a:r>
            <a:r>
              <a:rPr lang="en-US" dirty="0"/>
              <a:t> </a:t>
            </a:r>
            <a:r>
              <a:rPr lang="en-US" dirty="0" err="1"/>
              <a:t>hiệu</a:t>
            </a:r>
            <a:r>
              <a:rPr lang="en-US" dirty="0"/>
              <a:t> </a:t>
            </a:r>
            <a:r>
              <a:rPr lang="en-US" dirty="0" err="1"/>
              <a:t>qủa</a:t>
            </a:r>
            <a:r>
              <a:rPr lang="en-US" dirty="0"/>
              <a:t> h</a:t>
            </a:r>
            <a:r>
              <a:rPr lang="vi-VN" dirty="0"/>
              <a:t>ơ</a:t>
            </a:r>
            <a:r>
              <a:rPr lang="en-US" dirty="0"/>
              <a:t>n so </a:t>
            </a:r>
            <a:r>
              <a:rPr lang="en-US" dirty="0" err="1"/>
              <a:t>với</a:t>
            </a:r>
            <a:r>
              <a:rPr lang="en-US" dirty="0"/>
              <a:t> ATG đ</a:t>
            </a:r>
            <a:r>
              <a:rPr lang="vi-VN" dirty="0"/>
              <a:t>ơ</a:t>
            </a:r>
            <a:r>
              <a:rPr lang="en-US" dirty="0"/>
              <a:t>n </a:t>
            </a:r>
            <a:r>
              <a:rPr lang="en-US" dirty="0" err="1"/>
              <a:t>độc</a:t>
            </a:r>
            <a:endParaRPr lang="en-US" dirty="0"/>
          </a:p>
          <a:p>
            <a:pPr marL="0" indent="0">
              <a:buNone/>
            </a:pPr>
            <a:endParaRPr lang="en-US" dirty="0"/>
          </a:p>
          <a:p>
            <a:endParaRPr lang="en-US" dirty="0"/>
          </a:p>
        </p:txBody>
      </p:sp>
    </p:spTree>
    <p:extLst>
      <p:ext uri="{BB962C8B-B14F-4D97-AF65-F5344CB8AC3E}">
        <p14:creationId xmlns:p14="http://schemas.microsoft.com/office/powerpoint/2010/main" val="509719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0307289A-156E-4A1B-8176-9D9517FDEDAD}"/>
              </a:ext>
            </a:extLst>
          </p:cNvPr>
          <p:cNvSpPr>
            <a:spLocks noGrp="1"/>
          </p:cNvSpPr>
          <p:nvPr>
            <p:ph type="title"/>
          </p:nvPr>
        </p:nvSpPr>
        <p:spPr/>
        <p:txBody>
          <a:bodyPr/>
          <a:lstStyle/>
          <a:p>
            <a:r>
              <a:rPr lang="en-US" dirty="0"/>
              <a:t>XI – ĐIỀU TRỊ</a:t>
            </a:r>
          </a:p>
        </p:txBody>
      </p:sp>
      <p:sp>
        <p:nvSpPr>
          <p:cNvPr id="3" name="Chỗ dành sẵn cho Nội dung 2">
            <a:extLst>
              <a:ext uri="{FF2B5EF4-FFF2-40B4-BE49-F238E27FC236}">
                <a16:creationId xmlns:a16="http://schemas.microsoft.com/office/drawing/2014/main" xmlns="" id="{432C1AB8-82FE-494F-8153-EE25AD5A55FC}"/>
              </a:ext>
            </a:extLst>
          </p:cNvPr>
          <p:cNvSpPr>
            <a:spLocks noGrp="1"/>
          </p:cNvSpPr>
          <p:nvPr>
            <p:ph idx="1"/>
          </p:nvPr>
        </p:nvSpPr>
        <p:spPr>
          <a:xfrm>
            <a:off x="1141412" y="2097087"/>
            <a:ext cx="9905999" cy="4626441"/>
          </a:xfrm>
        </p:spPr>
        <p:txBody>
          <a:bodyPr>
            <a:normAutofit fontScale="85000" lnSpcReduction="20000"/>
          </a:bodyPr>
          <a:lstStyle/>
          <a:p>
            <a:pPr marL="0" indent="0">
              <a:buNone/>
            </a:pPr>
            <a:r>
              <a:rPr lang="en-US" b="1" u="sng" dirty="0"/>
              <a:t>CYCLOSPORIN</a:t>
            </a:r>
          </a:p>
          <a:p>
            <a:pPr>
              <a:buFontTx/>
              <a:buChar char="-"/>
            </a:pPr>
            <a:r>
              <a:rPr lang="en-US" dirty="0"/>
              <a:t>C</a:t>
            </a:r>
            <a:r>
              <a:rPr lang="vi-VN" dirty="0"/>
              <a:t>ơ</a:t>
            </a:r>
            <a:r>
              <a:rPr lang="en-US" dirty="0"/>
              <a:t> </a:t>
            </a:r>
            <a:r>
              <a:rPr lang="en-US" dirty="0" err="1"/>
              <a:t>chê</a:t>
            </a:r>
            <a:r>
              <a:rPr lang="en-US" dirty="0"/>
              <a:t>́: </a:t>
            </a:r>
            <a:r>
              <a:rPr lang="en-US" dirty="0" err="1"/>
              <a:t>giảm</a:t>
            </a:r>
            <a:r>
              <a:rPr lang="en-US" dirty="0"/>
              <a:t> </a:t>
            </a:r>
            <a:r>
              <a:rPr lang="en-US" dirty="0" err="1"/>
              <a:t>tiết</a:t>
            </a:r>
            <a:r>
              <a:rPr lang="en-US" dirty="0"/>
              <a:t> IL2 </a:t>
            </a:r>
            <a:r>
              <a:rPr lang="en-US" dirty="0" err="1"/>
              <a:t>tư</a:t>
            </a:r>
            <a:r>
              <a:rPr lang="en-US" dirty="0"/>
              <a:t>̀ </a:t>
            </a:r>
            <a:r>
              <a:rPr lang="en-US" dirty="0" err="1"/>
              <a:t>lympho</a:t>
            </a:r>
            <a:r>
              <a:rPr lang="en-US" dirty="0"/>
              <a:t> T </a:t>
            </a:r>
            <a:r>
              <a:rPr lang="en-US" dirty="0" err="1"/>
              <a:t>va</a:t>
            </a:r>
            <a:r>
              <a:rPr lang="en-US" dirty="0"/>
              <a:t>̀ </a:t>
            </a:r>
            <a:r>
              <a:rPr lang="en-US" dirty="0" err="1"/>
              <a:t>ức</a:t>
            </a:r>
            <a:r>
              <a:rPr lang="en-US" dirty="0"/>
              <a:t> </a:t>
            </a:r>
            <a:r>
              <a:rPr lang="en-US" dirty="0" err="1"/>
              <a:t>chê</a:t>
            </a:r>
            <a:r>
              <a:rPr lang="en-US" dirty="0"/>
              <a:t>́ </a:t>
            </a:r>
            <a:r>
              <a:rPr lang="en-US" dirty="0" err="1"/>
              <a:t>sư</a:t>
            </a:r>
            <a:r>
              <a:rPr lang="en-US" dirty="0"/>
              <a:t>̣ </a:t>
            </a:r>
            <a:r>
              <a:rPr lang="en-US" dirty="0" err="1"/>
              <a:t>phát</a:t>
            </a:r>
            <a:r>
              <a:rPr lang="en-US" dirty="0"/>
              <a:t> </a:t>
            </a:r>
            <a:r>
              <a:rPr lang="en-US" dirty="0" err="1"/>
              <a:t>triển</a:t>
            </a:r>
            <a:r>
              <a:rPr lang="en-US" dirty="0"/>
              <a:t> </a:t>
            </a:r>
            <a:r>
              <a:rPr lang="en-US" dirty="0" err="1"/>
              <a:t>của</a:t>
            </a:r>
            <a:r>
              <a:rPr lang="en-US" dirty="0"/>
              <a:t> T </a:t>
            </a:r>
            <a:r>
              <a:rPr lang="en-US" dirty="0" err="1"/>
              <a:t>độc</a:t>
            </a:r>
            <a:r>
              <a:rPr lang="en-US" dirty="0"/>
              <a:t> </a:t>
            </a:r>
            <a:r>
              <a:rPr lang="en-US" dirty="0" err="1"/>
              <a:t>phu</a:t>
            </a:r>
            <a:r>
              <a:rPr lang="en-US" dirty="0"/>
              <a:t>̣ </a:t>
            </a:r>
            <a:r>
              <a:rPr lang="en-US" dirty="0" err="1"/>
              <a:t>thuộc</a:t>
            </a:r>
            <a:r>
              <a:rPr lang="en-US" dirty="0"/>
              <a:t> IL2</a:t>
            </a:r>
          </a:p>
          <a:p>
            <a:pPr>
              <a:buFontTx/>
              <a:buChar char="-"/>
            </a:pPr>
            <a:r>
              <a:rPr lang="en-US" dirty="0" err="1"/>
              <a:t>Liều</a:t>
            </a:r>
            <a:r>
              <a:rPr lang="en-US" dirty="0"/>
              <a:t>: 10 -12mg/kg/</a:t>
            </a:r>
            <a:r>
              <a:rPr lang="en-US" dirty="0" err="1"/>
              <a:t>ngày</a:t>
            </a:r>
            <a:r>
              <a:rPr lang="en-US" dirty="0"/>
              <a:t> </a:t>
            </a:r>
            <a:r>
              <a:rPr lang="en-US" dirty="0" err="1"/>
              <a:t>uống</a:t>
            </a:r>
            <a:r>
              <a:rPr lang="en-US" dirty="0"/>
              <a:t> </a:t>
            </a:r>
            <a:r>
              <a:rPr lang="en-US" dirty="0" err="1"/>
              <a:t>trong</a:t>
            </a:r>
            <a:r>
              <a:rPr lang="en-US" dirty="0"/>
              <a:t> 4 – 6 </a:t>
            </a:r>
            <a:r>
              <a:rPr lang="en-US" dirty="0" err="1"/>
              <a:t>tháng</a:t>
            </a:r>
            <a:endParaRPr lang="en-US" dirty="0"/>
          </a:p>
          <a:p>
            <a:pPr>
              <a:buFontTx/>
              <a:buChar char="-"/>
            </a:pPr>
            <a:r>
              <a:rPr lang="en-US" dirty="0" err="1"/>
              <a:t>Duy</a:t>
            </a:r>
            <a:r>
              <a:rPr lang="en-US" dirty="0"/>
              <a:t> trì </a:t>
            </a:r>
            <a:r>
              <a:rPr lang="en-US" dirty="0" err="1"/>
              <a:t>nồng</a:t>
            </a:r>
            <a:r>
              <a:rPr lang="en-US" dirty="0"/>
              <a:t> </a:t>
            </a:r>
            <a:r>
              <a:rPr lang="en-US" dirty="0" err="1"/>
              <a:t>đô</a:t>
            </a:r>
            <a:r>
              <a:rPr lang="en-US" dirty="0"/>
              <a:t>̣ 200 – 400ng/ml</a:t>
            </a:r>
          </a:p>
          <a:p>
            <a:pPr>
              <a:buFontTx/>
              <a:buChar char="-"/>
            </a:pPr>
            <a:r>
              <a:rPr lang="en-US" dirty="0" err="1"/>
              <a:t>Uống</a:t>
            </a:r>
            <a:r>
              <a:rPr lang="en-US" dirty="0"/>
              <a:t> </a:t>
            </a:r>
            <a:r>
              <a:rPr lang="en-US" dirty="0" err="1"/>
              <a:t>nhiều</a:t>
            </a:r>
            <a:r>
              <a:rPr lang="en-US" dirty="0"/>
              <a:t> n</a:t>
            </a:r>
            <a:r>
              <a:rPr lang="vi-VN" dirty="0"/>
              <a:t>ư</a:t>
            </a:r>
            <a:r>
              <a:rPr lang="en-US" dirty="0" err="1"/>
              <a:t>ớc</a:t>
            </a:r>
            <a:r>
              <a:rPr lang="en-US" dirty="0"/>
              <a:t> </a:t>
            </a:r>
            <a:r>
              <a:rPr lang="en-US" dirty="0" err="1"/>
              <a:t>trong</a:t>
            </a:r>
            <a:r>
              <a:rPr lang="en-US" dirty="0"/>
              <a:t> </a:t>
            </a:r>
            <a:r>
              <a:rPr lang="en-US" dirty="0" err="1"/>
              <a:t>th</a:t>
            </a:r>
            <a:r>
              <a:rPr lang="vi-VN" dirty="0"/>
              <a:t>ơ</a:t>
            </a:r>
            <a:r>
              <a:rPr lang="en-US" dirty="0"/>
              <a:t>̀</a:t>
            </a:r>
            <a:r>
              <a:rPr lang="en-US" dirty="0" err="1"/>
              <a:t>i</a:t>
            </a:r>
            <a:r>
              <a:rPr lang="en-US" dirty="0"/>
              <a:t> </a:t>
            </a:r>
            <a:r>
              <a:rPr lang="en-US" dirty="0" err="1"/>
              <a:t>gian</a:t>
            </a:r>
            <a:r>
              <a:rPr lang="en-US" dirty="0"/>
              <a:t> </a:t>
            </a:r>
            <a:r>
              <a:rPr lang="en-US" dirty="0" err="1"/>
              <a:t>uống</a:t>
            </a:r>
            <a:r>
              <a:rPr lang="en-US" dirty="0"/>
              <a:t> </a:t>
            </a:r>
            <a:r>
              <a:rPr lang="en-US" dirty="0" err="1"/>
              <a:t>thuốc</a:t>
            </a:r>
            <a:endParaRPr lang="en-US" dirty="0"/>
          </a:p>
          <a:p>
            <a:pPr>
              <a:buFontTx/>
              <a:buChar char="-"/>
            </a:pPr>
            <a:r>
              <a:rPr lang="en-US" dirty="0" err="1"/>
              <a:t>Giảm</a:t>
            </a:r>
            <a:r>
              <a:rPr lang="en-US" dirty="0"/>
              <a:t> </a:t>
            </a:r>
            <a:r>
              <a:rPr lang="en-US" dirty="0" err="1"/>
              <a:t>liều</a:t>
            </a:r>
            <a:r>
              <a:rPr lang="en-US" dirty="0"/>
              <a:t> </a:t>
            </a:r>
            <a:r>
              <a:rPr lang="en-US" dirty="0" err="1"/>
              <a:t>nếu</a:t>
            </a:r>
            <a:r>
              <a:rPr lang="en-US" dirty="0"/>
              <a:t> có </a:t>
            </a:r>
            <a:r>
              <a:rPr lang="en-US" dirty="0" err="1"/>
              <a:t>suy</a:t>
            </a:r>
            <a:r>
              <a:rPr lang="en-US" dirty="0"/>
              <a:t> </a:t>
            </a:r>
            <a:r>
              <a:rPr lang="en-US" dirty="0" err="1"/>
              <a:t>thận</a:t>
            </a:r>
            <a:r>
              <a:rPr lang="en-US" dirty="0"/>
              <a:t>, </a:t>
            </a:r>
            <a:r>
              <a:rPr lang="en-US" dirty="0" err="1"/>
              <a:t>duy</a:t>
            </a:r>
            <a:r>
              <a:rPr lang="en-US" dirty="0"/>
              <a:t> trì creatinine &lt;2mg/dL</a:t>
            </a:r>
          </a:p>
          <a:p>
            <a:pPr>
              <a:buFontTx/>
              <a:buChar char="-"/>
            </a:pPr>
            <a:r>
              <a:rPr lang="en-US" dirty="0" err="1"/>
              <a:t>Tác</a:t>
            </a:r>
            <a:r>
              <a:rPr lang="en-US" dirty="0"/>
              <a:t> </a:t>
            </a:r>
            <a:r>
              <a:rPr lang="en-US" dirty="0" err="1"/>
              <a:t>dụng</a:t>
            </a:r>
            <a:r>
              <a:rPr lang="en-US" dirty="0"/>
              <a:t> </a:t>
            </a:r>
            <a:r>
              <a:rPr lang="en-US" dirty="0" err="1"/>
              <a:t>phu</a:t>
            </a:r>
            <a:r>
              <a:rPr lang="en-US" dirty="0"/>
              <a:t>̣: </a:t>
            </a:r>
            <a:r>
              <a:rPr lang="en-US" dirty="0" err="1"/>
              <a:t>tăng</a:t>
            </a:r>
            <a:r>
              <a:rPr lang="en-US" dirty="0"/>
              <a:t> </a:t>
            </a:r>
            <a:r>
              <a:rPr lang="en-US" dirty="0" err="1"/>
              <a:t>huyết</a:t>
            </a:r>
            <a:r>
              <a:rPr lang="en-US" dirty="0"/>
              <a:t> </a:t>
            </a:r>
            <a:r>
              <a:rPr lang="en-US" dirty="0" err="1"/>
              <a:t>áp</a:t>
            </a:r>
            <a:r>
              <a:rPr lang="en-US" dirty="0"/>
              <a:t>, </a:t>
            </a:r>
            <a:r>
              <a:rPr lang="en-US" dirty="0" err="1"/>
              <a:t>rậm</a:t>
            </a:r>
            <a:r>
              <a:rPr lang="en-US" dirty="0"/>
              <a:t> </a:t>
            </a:r>
            <a:r>
              <a:rPr lang="en-US" dirty="0" err="1"/>
              <a:t>lông</a:t>
            </a:r>
            <a:r>
              <a:rPr lang="en-US" dirty="0"/>
              <a:t> </a:t>
            </a:r>
            <a:r>
              <a:rPr lang="en-US" dirty="0" err="1"/>
              <a:t>tóc</a:t>
            </a:r>
            <a:r>
              <a:rPr lang="en-US"/>
              <a:t>, </a:t>
            </a:r>
            <a:r>
              <a:rPr lang="en-US" smtClean="0"/>
              <a:t>độc </a:t>
            </a:r>
            <a:r>
              <a:rPr lang="en-US" dirty="0" err="1"/>
              <a:t>tính</a:t>
            </a:r>
            <a:r>
              <a:rPr lang="en-US" dirty="0"/>
              <a:t> </a:t>
            </a:r>
            <a:r>
              <a:rPr lang="en-US" dirty="0" err="1"/>
              <a:t>lên</a:t>
            </a:r>
            <a:r>
              <a:rPr lang="en-US" dirty="0"/>
              <a:t> </a:t>
            </a:r>
            <a:r>
              <a:rPr lang="en-US" dirty="0" err="1"/>
              <a:t>hê</a:t>
            </a:r>
            <a:r>
              <a:rPr lang="en-US" dirty="0"/>
              <a:t>̣ </a:t>
            </a:r>
            <a:r>
              <a:rPr lang="en-US" dirty="0" err="1"/>
              <a:t>thần</a:t>
            </a:r>
            <a:r>
              <a:rPr lang="en-US" dirty="0"/>
              <a:t> </a:t>
            </a:r>
            <a:r>
              <a:rPr lang="en-US" dirty="0" err="1"/>
              <a:t>kinh</a:t>
            </a:r>
            <a:r>
              <a:rPr lang="en-US" dirty="0"/>
              <a:t> (Guillain barre</a:t>
            </a:r>
            <a:r>
              <a:rPr lang="en-US"/>
              <a:t>, </a:t>
            </a:r>
            <a:r>
              <a:rPr lang="en-US" smtClean="0"/>
              <a:t>PRES…)</a:t>
            </a:r>
            <a:endParaRPr lang="en-US" dirty="0"/>
          </a:p>
          <a:p>
            <a:pPr>
              <a:buFontTx/>
              <a:buChar char="-"/>
            </a:pPr>
            <a:r>
              <a:rPr lang="en-US" dirty="0" err="1"/>
              <a:t>Thời</a:t>
            </a:r>
            <a:r>
              <a:rPr lang="en-US" dirty="0"/>
              <a:t> </a:t>
            </a:r>
            <a:r>
              <a:rPr lang="en-US" dirty="0" err="1"/>
              <a:t>gian</a:t>
            </a:r>
            <a:r>
              <a:rPr lang="en-US" dirty="0"/>
              <a:t> </a:t>
            </a:r>
            <a:r>
              <a:rPr lang="en-US" dirty="0" err="1"/>
              <a:t>đáp</a:t>
            </a:r>
            <a:r>
              <a:rPr lang="en-US" dirty="0"/>
              <a:t> </a:t>
            </a:r>
            <a:r>
              <a:rPr lang="en-US" dirty="0" err="1"/>
              <a:t>ứng</a:t>
            </a:r>
            <a:r>
              <a:rPr lang="en-US" dirty="0"/>
              <a:t>: </a:t>
            </a:r>
            <a:r>
              <a:rPr lang="en-US" dirty="0" err="1"/>
              <a:t>thường</a:t>
            </a:r>
            <a:r>
              <a:rPr lang="en-US" dirty="0"/>
              <a:t> </a:t>
            </a:r>
            <a:r>
              <a:rPr lang="en-US" dirty="0" err="1"/>
              <a:t>sau</a:t>
            </a:r>
            <a:r>
              <a:rPr lang="en-US" dirty="0"/>
              <a:t> 3 </a:t>
            </a:r>
            <a:r>
              <a:rPr lang="en-US" dirty="0" err="1"/>
              <a:t>tháng</a:t>
            </a:r>
            <a:r>
              <a:rPr lang="en-US" dirty="0"/>
              <a:t>, </a:t>
            </a:r>
            <a:r>
              <a:rPr lang="en-US" dirty="0" err="1"/>
              <a:t>biểu</a:t>
            </a:r>
            <a:r>
              <a:rPr lang="en-US" dirty="0"/>
              <a:t> </a:t>
            </a:r>
            <a:r>
              <a:rPr lang="en-US" dirty="0" err="1"/>
              <a:t>hiện</a:t>
            </a:r>
            <a:r>
              <a:rPr lang="en-US" dirty="0"/>
              <a:t> </a:t>
            </a:r>
            <a:r>
              <a:rPr lang="en-US" dirty="0" err="1"/>
              <a:t>bằng</a:t>
            </a:r>
            <a:r>
              <a:rPr lang="en-US" dirty="0"/>
              <a:t> </a:t>
            </a:r>
            <a:r>
              <a:rPr lang="en-US" dirty="0" err="1"/>
              <a:t>không</a:t>
            </a:r>
            <a:r>
              <a:rPr lang="en-US" dirty="0"/>
              <a:t> </a:t>
            </a:r>
            <a:r>
              <a:rPr lang="en-US" dirty="0" err="1"/>
              <a:t>phu</a:t>
            </a:r>
            <a:r>
              <a:rPr lang="en-US" dirty="0"/>
              <a:t>̣ </a:t>
            </a:r>
            <a:r>
              <a:rPr lang="en-US" dirty="0" err="1"/>
              <a:t>thuộc</a:t>
            </a:r>
            <a:r>
              <a:rPr lang="en-US" dirty="0"/>
              <a:t> </a:t>
            </a:r>
            <a:r>
              <a:rPr lang="en-US" dirty="0" err="1"/>
              <a:t>truyền</a:t>
            </a:r>
            <a:r>
              <a:rPr lang="en-US" dirty="0"/>
              <a:t> </a:t>
            </a:r>
            <a:r>
              <a:rPr lang="en-US" dirty="0" err="1"/>
              <a:t>máu</a:t>
            </a:r>
            <a:r>
              <a:rPr lang="en-US" dirty="0"/>
              <a:t> </a:t>
            </a:r>
            <a:r>
              <a:rPr lang="en-US" dirty="0" err="1"/>
              <a:t>hoặc</a:t>
            </a:r>
            <a:r>
              <a:rPr lang="en-US" dirty="0"/>
              <a:t> </a:t>
            </a:r>
            <a:r>
              <a:rPr lang="en-US" dirty="0" err="1"/>
              <a:t>hồi</a:t>
            </a:r>
            <a:r>
              <a:rPr lang="en-US" dirty="0"/>
              <a:t> </a:t>
            </a:r>
            <a:r>
              <a:rPr lang="en-US" dirty="0" err="1"/>
              <a:t>phục</a:t>
            </a:r>
            <a:r>
              <a:rPr lang="en-US" dirty="0"/>
              <a:t> </a:t>
            </a:r>
            <a:r>
              <a:rPr lang="en-US" dirty="0" err="1"/>
              <a:t>hoàn</a:t>
            </a:r>
            <a:r>
              <a:rPr lang="en-US" dirty="0"/>
              <a:t> </a:t>
            </a:r>
            <a:r>
              <a:rPr lang="en-US" dirty="0" err="1"/>
              <a:t>toàn</a:t>
            </a:r>
            <a:endParaRPr lang="en-US" dirty="0"/>
          </a:p>
          <a:p>
            <a:pPr>
              <a:buFontTx/>
              <a:buChar char="-"/>
            </a:pPr>
            <a:r>
              <a:rPr lang="en-US" dirty="0"/>
              <a:t>Tỷ </a:t>
            </a:r>
            <a:r>
              <a:rPr lang="en-US" dirty="0" err="1"/>
              <a:t>lê</a:t>
            </a:r>
            <a:r>
              <a:rPr lang="en-US" dirty="0"/>
              <a:t>̣ </a:t>
            </a:r>
            <a:r>
              <a:rPr lang="en-US" dirty="0" err="1"/>
              <a:t>đáp</a:t>
            </a:r>
            <a:r>
              <a:rPr lang="en-US" dirty="0"/>
              <a:t> </a:t>
            </a:r>
            <a:r>
              <a:rPr lang="en-US" dirty="0" err="1"/>
              <a:t>ứng</a:t>
            </a:r>
            <a:r>
              <a:rPr lang="en-US" dirty="0"/>
              <a:t> </a:t>
            </a:r>
            <a:r>
              <a:rPr lang="en-US" dirty="0" err="1"/>
              <a:t>khi</a:t>
            </a:r>
            <a:r>
              <a:rPr lang="en-US" dirty="0"/>
              <a:t> </a:t>
            </a:r>
            <a:r>
              <a:rPr lang="en-US" dirty="0" err="1"/>
              <a:t>dùng</a:t>
            </a:r>
            <a:r>
              <a:rPr lang="en-US" dirty="0"/>
              <a:t> đ</a:t>
            </a:r>
            <a:r>
              <a:rPr lang="vi-VN" dirty="0"/>
              <a:t>ơ</a:t>
            </a:r>
            <a:r>
              <a:rPr lang="en-US" dirty="0"/>
              <a:t>n </a:t>
            </a:r>
            <a:r>
              <a:rPr lang="en-US" dirty="0" err="1"/>
              <a:t>độc</a:t>
            </a:r>
            <a:r>
              <a:rPr lang="en-US" dirty="0"/>
              <a:t>: 25 – 80%</a:t>
            </a:r>
          </a:p>
          <a:p>
            <a:pPr>
              <a:buFontTx/>
              <a:buChar char="-"/>
            </a:pPr>
            <a:endParaRPr lang="en-US" dirty="0"/>
          </a:p>
          <a:p>
            <a:pPr marL="0" indent="0">
              <a:buNone/>
            </a:pPr>
            <a:endParaRPr lang="en-US" b="1" u="sng" dirty="0"/>
          </a:p>
          <a:p>
            <a:pPr>
              <a:buFontTx/>
              <a:buChar char="-"/>
            </a:pPr>
            <a:endParaRPr lang="en-US" dirty="0"/>
          </a:p>
          <a:p>
            <a:pPr>
              <a:buFontTx/>
              <a:buChar char="-"/>
            </a:pPr>
            <a:endParaRPr lang="en-US" dirty="0"/>
          </a:p>
          <a:p>
            <a:endParaRPr lang="en-US" dirty="0"/>
          </a:p>
        </p:txBody>
      </p:sp>
    </p:spTree>
    <p:extLst>
      <p:ext uri="{BB962C8B-B14F-4D97-AF65-F5344CB8AC3E}">
        <p14:creationId xmlns:p14="http://schemas.microsoft.com/office/powerpoint/2010/main" val="13439468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D46F3B9-26B8-450B-96ED-A91AE233B2AC}"/>
              </a:ext>
            </a:extLst>
          </p:cNvPr>
          <p:cNvSpPr>
            <a:spLocks noGrp="1"/>
          </p:cNvSpPr>
          <p:nvPr>
            <p:ph type="title"/>
          </p:nvPr>
        </p:nvSpPr>
        <p:spPr/>
        <p:txBody>
          <a:bodyPr/>
          <a:lstStyle/>
          <a:p>
            <a:r>
              <a:rPr lang="en-US" dirty="0"/>
              <a:t>IX – ĐIỀU TRỊ</a:t>
            </a:r>
          </a:p>
        </p:txBody>
      </p:sp>
      <p:sp>
        <p:nvSpPr>
          <p:cNvPr id="3" name="Chỗ dành sẵn cho Nội dung 2">
            <a:extLst>
              <a:ext uri="{FF2B5EF4-FFF2-40B4-BE49-F238E27FC236}">
                <a16:creationId xmlns:a16="http://schemas.microsoft.com/office/drawing/2014/main" xmlns="" id="{8E6D37D3-71A6-4B47-980D-920752F1B624}"/>
              </a:ext>
            </a:extLst>
          </p:cNvPr>
          <p:cNvSpPr>
            <a:spLocks noGrp="1"/>
          </p:cNvSpPr>
          <p:nvPr>
            <p:ph idx="1"/>
          </p:nvPr>
        </p:nvSpPr>
        <p:spPr/>
        <p:txBody>
          <a:bodyPr>
            <a:normAutofit lnSpcReduction="10000"/>
          </a:bodyPr>
          <a:lstStyle/>
          <a:p>
            <a:pPr marL="0" indent="0">
              <a:buNone/>
            </a:pPr>
            <a:r>
              <a:rPr lang="en-US" b="1" u="sng" dirty="0"/>
              <a:t>COMBINATION IMMUNOTHERAPY </a:t>
            </a:r>
          </a:p>
          <a:p>
            <a:pPr>
              <a:buFontTx/>
              <a:buChar char="-"/>
            </a:pPr>
            <a:r>
              <a:rPr lang="en-US" dirty="0"/>
              <a:t>ATG, 40 mg/kg/</a:t>
            </a:r>
            <a:r>
              <a:rPr lang="en-US" dirty="0" err="1"/>
              <a:t>ngày</a:t>
            </a:r>
            <a:r>
              <a:rPr lang="en-US" dirty="0"/>
              <a:t> </a:t>
            </a:r>
            <a:r>
              <a:rPr lang="en-US" dirty="0" err="1"/>
              <a:t>truyền</a:t>
            </a:r>
            <a:r>
              <a:rPr lang="en-US" dirty="0"/>
              <a:t> </a:t>
            </a:r>
            <a:r>
              <a:rPr lang="en-US" dirty="0" err="1"/>
              <a:t>liên</a:t>
            </a:r>
            <a:r>
              <a:rPr lang="en-US" dirty="0"/>
              <a:t> </a:t>
            </a:r>
            <a:r>
              <a:rPr lang="en-US" dirty="0" err="1"/>
              <a:t>tục</a:t>
            </a:r>
            <a:r>
              <a:rPr lang="en-US" dirty="0"/>
              <a:t> </a:t>
            </a:r>
            <a:r>
              <a:rPr lang="en-US" dirty="0" err="1"/>
              <a:t>trong</a:t>
            </a:r>
            <a:r>
              <a:rPr lang="en-US" dirty="0"/>
              <a:t> 4 </a:t>
            </a:r>
            <a:r>
              <a:rPr lang="en-US" dirty="0" err="1"/>
              <a:t>ngày</a:t>
            </a:r>
            <a:r>
              <a:rPr lang="en-US" dirty="0"/>
              <a:t> </a:t>
            </a:r>
          </a:p>
          <a:p>
            <a:pPr>
              <a:buFontTx/>
              <a:buChar char="-"/>
            </a:pPr>
            <a:r>
              <a:rPr lang="en-US" dirty="0"/>
              <a:t>Cyclosporine 10 - 12 mg/kg/</a:t>
            </a:r>
            <a:r>
              <a:rPr lang="en-US" dirty="0" err="1"/>
              <a:t>ngày</a:t>
            </a:r>
            <a:r>
              <a:rPr lang="en-US" dirty="0"/>
              <a:t>, </a:t>
            </a:r>
            <a:r>
              <a:rPr lang="en-US" dirty="0" err="1"/>
              <a:t>trong</a:t>
            </a:r>
            <a:r>
              <a:rPr lang="en-US" dirty="0"/>
              <a:t> 6 </a:t>
            </a:r>
            <a:r>
              <a:rPr lang="en-US" dirty="0" err="1"/>
              <a:t>tháng</a:t>
            </a:r>
            <a:r>
              <a:rPr lang="en-US" dirty="0"/>
              <a:t>, </a:t>
            </a:r>
            <a:r>
              <a:rPr lang="en-US" dirty="0" err="1"/>
              <a:t>duy</a:t>
            </a:r>
            <a:r>
              <a:rPr lang="en-US" dirty="0"/>
              <a:t> trì </a:t>
            </a:r>
            <a:r>
              <a:rPr lang="en-US" dirty="0" err="1"/>
              <a:t>nồng</a:t>
            </a:r>
            <a:r>
              <a:rPr lang="en-US" dirty="0"/>
              <a:t> </a:t>
            </a:r>
            <a:r>
              <a:rPr lang="en-US" dirty="0" err="1"/>
              <a:t>đô</a:t>
            </a:r>
            <a:r>
              <a:rPr lang="en-US" dirty="0"/>
              <a:t>̣ </a:t>
            </a:r>
            <a:r>
              <a:rPr lang="en-US" dirty="0" err="1"/>
              <a:t>trũng</a:t>
            </a:r>
            <a:r>
              <a:rPr lang="en-US" dirty="0"/>
              <a:t> 200 to 400 ng/ mL</a:t>
            </a:r>
          </a:p>
          <a:p>
            <a:pPr>
              <a:buFontTx/>
              <a:buChar char="-"/>
            </a:pPr>
            <a:r>
              <a:rPr lang="en-US" dirty="0"/>
              <a:t>Methylprednisolone, 1 mg/kg/</a:t>
            </a:r>
            <a:r>
              <a:rPr lang="en-US" dirty="0" err="1"/>
              <a:t>ngày</a:t>
            </a:r>
            <a:r>
              <a:rPr lang="en-US" dirty="0"/>
              <a:t> </a:t>
            </a:r>
            <a:r>
              <a:rPr lang="en-US" dirty="0" err="1"/>
              <a:t>trong</a:t>
            </a:r>
            <a:r>
              <a:rPr lang="en-US" dirty="0"/>
              <a:t> 2 </a:t>
            </a:r>
            <a:r>
              <a:rPr lang="en-US" dirty="0" err="1"/>
              <a:t>tuần</a:t>
            </a:r>
            <a:endParaRPr lang="en-US" dirty="0"/>
          </a:p>
          <a:p>
            <a:pPr>
              <a:buFontTx/>
              <a:buChar char="-"/>
            </a:pPr>
            <a:r>
              <a:rPr lang="en-US" dirty="0" err="1"/>
              <a:t>Phòng</a:t>
            </a:r>
            <a:r>
              <a:rPr lang="en-US" dirty="0"/>
              <a:t> </a:t>
            </a:r>
            <a:r>
              <a:rPr lang="en-US" dirty="0" err="1"/>
              <a:t>ngừa</a:t>
            </a:r>
            <a:r>
              <a:rPr lang="en-US" dirty="0"/>
              <a:t> Pneumocystis carinii v</a:t>
            </a:r>
            <a:r>
              <a:rPr lang="vi-VN" dirty="0"/>
              <a:t>ơ</a:t>
            </a:r>
            <a:r>
              <a:rPr lang="en-US" dirty="0"/>
              <a:t>́</a:t>
            </a:r>
            <a:r>
              <a:rPr lang="en-US" dirty="0" err="1"/>
              <a:t>i</a:t>
            </a:r>
            <a:r>
              <a:rPr lang="en-US" dirty="0"/>
              <a:t> </a:t>
            </a:r>
            <a:r>
              <a:rPr lang="en-US" dirty="0" err="1"/>
              <a:t>trimethoprimsulfamethoxazole</a:t>
            </a:r>
            <a:r>
              <a:rPr lang="en-US" dirty="0"/>
              <a:t> </a:t>
            </a:r>
            <a:r>
              <a:rPr lang="en-US" dirty="0" err="1"/>
              <a:t>hoặc</a:t>
            </a:r>
            <a:r>
              <a:rPr lang="en-US" dirty="0"/>
              <a:t> pentamidine inhalations </a:t>
            </a:r>
            <a:r>
              <a:rPr lang="en-US" dirty="0" err="1"/>
              <a:t>hàng</a:t>
            </a:r>
            <a:r>
              <a:rPr lang="en-US" dirty="0"/>
              <a:t> </a:t>
            </a:r>
            <a:r>
              <a:rPr lang="en-US" dirty="0" err="1"/>
              <a:t>tháng</a:t>
            </a:r>
            <a:endParaRPr lang="en-US" dirty="0"/>
          </a:p>
        </p:txBody>
      </p:sp>
    </p:spTree>
    <p:extLst>
      <p:ext uri="{BB962C8B-B14F-4D97-AF65-F5344CB8AC3E}">
        <p14:creationId xmlns:p14="http://schemas.microsoft.com/office/powerpoint/2010/main" val="1888697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819BEBF1-583A-4B6C-9FFF-0D41D1D795A2}"/>
              </a:ext>
            </a:extLst>
          </p:cNvPr>
          <p:cNvSpPr>
            <a:spLocks noGrp="1"/>
          </p:cNvSpPr>
          <p:nvPr>
            <p:ph type="title"/>
          </p:nvPr>
        </p:nvSpPr>
        <p:spPr/>
        <p:txBody>
          <a:bodyPr/>
          <a:lstStyle/>
          <a:p>
            <a:r>
              <a:rPr lang="en-US" dirty="0"/>
              <a:t>IX – ĐIỀU TRỊ</a:t>
            </a:r>
          </a:p>
        </p:txBody>
      </p:sp>
      <p:sp>
        <p:nvSpPr>
          <p:cNvPr id="3" name="Chỗ dành sẵn cho Nội dung 2">
            <a:extLst>
              <a:ext uri="{FF2B5EF4-FFF2-40B4-BE49-F238E27FC236}">
                <a16:creationId xmlns:a16="http://schemas.microsoft.com/office/drawing/2014/main" xmlns="" id="{2A515AE9-6D71-4EC7-9C31-8C3CD0BB24A2}"/>
              </a:ext>
            </a:extLst>
          </p:cNvPr>
          <p:cNvSpPr>
            <a:spLocks noGrp="1"/>
          </p:cNvSpPr>
          <p:nvPr>
            <p:ph idx="1"/>
          </p:nvPr>
        </p:nvSpPr>
        <p:spPr/>
        <p:txBody>
          <a:bodyPr/>
          <a:lstStyle/>
          <a:p>
            <a:pPr>
              <a:buFontTx/>
              <a:buChar char="-"/>
            </a:pPr>
            <a:r>
              <a:rPr lang="en-US" dirty="0" err="1"/>
              <a:t>Định</a:t>
            </a:r>
            <a:r>
              <a:rPr lang="en-US" dirty="0"/>
              <a:t> </a:t>
            </a:r>
            <a:r>
              <a:rPr lang="en-US" dirty="0" err="1"/>
              <a:t>nghĩa</a:t>
            </a:r>
            <a:r>
              <a:rPr lang="en-US" dirty="0"/>
              <a:t> </a:t>
            </a:r>
            <a:r>
              <a:rPr lang="en-US" dirty="0" err="1"/>
              <a:t>đáp</a:t>
            </a:r>
            <a:r>
              <a:rPr lang="en-US" dirty="0"/>
              <a:t> </a:t>
            </a:r>
            <a:r>
              <a:rPr lang="en-US" dirty="0" err="1"/>
              <a:t>ứng</a:t>
            </a:r>
            <a:r>
              <a:rPr lang="en-US" dirty="0"/>
              <a:t>: </a:t>
            </a:r>
            <a:r>
              <a:rPr lang="en-US" err="1"/>
              <a:t>cải</a:t>
            </a:r>
            <a:r>
              <a:rPr lang="en-US"/>
              <a:t> </a:t>
            </a:r>
            <a:r>
              <a:rPr lang="en-US" smtClean="0"/>
              <a:t>thiện </a:t>
            </a:r>
            <a:r>
              <a:rPr lang="en-US" dirty="0" err="1"/>
              <a:t>ro</a:t>
            </a:r>
            <a:r>
              <a:rPr lang="en-US" dirty="0"/>
              <a:t>̃ </a:t>
            </a:r>
            <a:r>
              <a:rPr lang="en-US" dirty="0" err="1"/>
              <a:t>rệt</a:t>
            </a:r>
            <a:r>
              <a:rPr lang="en-US" dirty="0"/>
              <a:t> </a:t>
            </a:r>
            <a:r>
              <a:rPr lang="en-US" dirty="0" err="1"/>
              <a:t>sô</a:t>
            </a:r>
            <a:r>
              <a:rPr lang="en-US" dirty="0"/>
              <a:t>́ l</a:t>
            </a:r>
            <a:r>
              <a:rPr lang="vi-VN" dirty="0"/>
              <a:t>ư</a:t>
            </a:r>
            <a:r>
              <a:rPr lang="en-US" dirty="0" err="1"/>
              <a:t>ợng</a:t>
            </a:r>
            <a:r>
              <a:rPr lang="en-US" dirty="0"/>
              <a:t> </a:t>
            </a:r>
            <a:r>
              <a:rPr lang="en-US" dirty="0" err="1"/>
              <a:t>tê</a:t>
            </a:r>
            <a:r>
              <a:rPr lang="en-US" dirty="0"/>
              <a:t>́ </a:t>
            </a:r>
            <a:r>
              <a:rPr lang="en-US" dirty="0" err="1"/>
              <a:t>bào</a:t>
            </a:r>
            <a:r>
              <a:rPr lang="en-US" dirty="0"/>
              <a:t> </a:t>
            </a:r>
            <a:r>
              <a:rPr lang="en-US" dirty="0" err="1"/>
              <a:t>máu</a:t>
            </a:r>
            <a:r>
              <a:rPr lang="en-US" dirty="0"/>
              <a:t> </a:t>
            </a:r>
            <a:r>
              <a:rPr lang="en-US" dirty="0" err="1"/>
              <a:t>va</a:t>
            </a:r>
            <a:r>
              <a:rPr lang="en-US" dirty="0"/>
              <a:t>̀ </a:t>
            </a:r>
            <a:r>
              <a:rPr lang="en-US" dirty="0" err="1"/>
              <a:t>nhu</a:t>
            </a:r>
            <a:r>
              <a:rPr lang="en-US" dirty="0"/>
              <a:t> </a:t>
            </a:r>
            <a:r>
              <a:rPr lang="en-US" dirty="0" err="1"/>
              <a:t>cầu</a:t>
            </a:r>
            <a:r>
              <a:rPr lang="en-US" dirty="0"/>
              <a:t> </a:t>
            </a:r>
            <a:r>
              <a:rPr lang="en-US" dirty="0" err="1"/>
              <a:t>truyền</a:t>
            </a:r>
            <a:r>
              <a:rPr lang="en-US" dirty="0"/>
              <a:t> </a:t>
            </a:r>
            <a:r>
              <a:rPr lang="en-US" dirty="0" err="1"/>
              <a:t>máu</a:t>
            </a:r>
            <a:endParaRPr lang="en-US" dirty="0"/>
          </a:p>
          <a:p>
            <a:pPr marL="0" indent="0">
              <a:buNone/>
            </a:pPr>
            <a:endParaRPr lang="en-US" dirty="0"/>
          </a:p>
        </p:txBody>
      </p:sp>
      <p:pic>
        <p:nvPicPr>
          <p:cNvPr id="5" name="Hình ảnh 4">
            <a:extLst>
              <a:ext uri="{FF2B5EF4-FFF2-40B4-BE49-F238E27FC236}">
                <a16:creationId xmlns:a16="http://schemas.microsoft.com/office/drawing/2014/main" xmlns="" id="{955BCAC7-A669-4045-9102-CA3434607E86}"/>
              </a:ext>
            </a:extLst>
          </p:cNvPr>
          <p:cNvPicPr>
            <a:picLocks noChangeAspect="1"/>
          </p:cNvPicPr>
          <p:nvPr/>
        </p:nvPicPr>
        <p:blipFill>
          <a:blip r:embed="rId3"/>
          <a:stretch>
            <a:fillRect/>
          </a:stretch>
        </p:blipFill>
        <p:spPr>
          <a:xfrm>
            <a:off x="0" y="527078"/>
            <a:ext cx="12186222" cy="5917686"/>
          </a:xfrm>
          <a:prstGeom prst="rect">
            <a:avLst/>
          </a:prstGeom>
        </p:spPr>
      </p:pic>
      <p:cxnSp>
        <p:nvCxnSpPr>
          <p:cNvPr id="6" name="Straight Connector 5"/>
          <p:cNvCxnSpPr/>
          <p:nvPr/>
        </p:nvCxnSpPr>
        <p:spPr>
          <a:xfrm flipV="1">
            <a:off x="4011930" y="948690"/>
            <a:ext cx="248031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38460" y="971550"/>
            <a:ext cx="11087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25730" y="1165860"/>
            <a:ext cx="17830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1460" y="1543050"/>
            <a:ext cx="698373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206740" y="1874520"/>
            <a:ext cx="385191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7200" y="2080260"/>
            <a:ext cx="1943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03820" y="2480310"/>
            <a:ext cx="44881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674620"/>
            <a:ext cx="3286125"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5730" y="4057650"/>
            <a:ext cx="11932920"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5730" y="4263390"/>
            <a:ext cx="299466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CD91E35-B00C-4F5E-A907-12BB8675022F}"/>
              </a:ext>
            </a:extLst>
          </p:cNvPr>
          <p:cNvSpPr>
            <a:spLocks noGrp="1"/>
          </p:cNvSpPr>
          <p:nvPr>
            <p:ph type="title"/>
          </p:nvPr>
        </p:nvSpPr>
        <p:spPr/>
        <p:txBody>
          <a:bodyPr/>
          <a:lstStyle/>
          <a:p>
            <a:r>
              <a:rPr lang="en-US" dirty="0"/>
              <a:t>V – SINH BỆNH HỌC</a:t>
            </a:r>
          </a:p>
        </p:txBody>
      </p:sp>
      <p:sp>
        <p:nvSpPr>
          <p:cNvPr id="3" name="Chỗ dành sẵn cho Nội dung 2">
            <a:extLst>
              <a:ext uri="{FF2B5EF4-FFF2-40B4-BE49-F238E27FC236}">
                <a16:creationId xmlns:a16="http://schemas.microsoft.com/office/drawing/2014/main" xmlns="" id="{2063D79C-C4BC-4A6C-95A3-5D605324F972}"/>
              </a:ext>
            </a:extLst>
          </p:cNvPr>
          <p:cNvSpPr>
            <a:spLocks noGrp="1"/>
          </p:cNvSpPr>
          <p:nvPr>
            <p:ph idx="1"/>
          </p:nvPr>
        </p:nvSpPr>
        <p:spPr>
          <a:xfrm>
            <a:off x="1141412" y="1998616"/>
            <a:ext cx="9905999" cy="3944983"/>
          </a:xfrm>
        </p:spPr>
        <p:txBody>
          <a:bodyPr>
            <a:normAutofit fontScale="92500" lnSpcReduction="20000"/>
          </a:bodyPr>
          <a:lstStyle/>
          <a:p>
            <a:pPr marL="0" indent="0">
              <a:buNone/>
            </a:pPr>
            <a:r>
              <a:rPr lang="en-US" dirty="0" err="1"/>
              <a:t>Sư</a:t>
            </a:r>
            <a:r>
              <a:rPr lang="en-US" dirty="0"/>
              <a:t>̣ </a:t>
            </a:r>
            <a:r>
              <a:rPr lang="en-US" dirty="0" err="1"/>
              <a:t>sụt</a:t>
            </a:r>
            <a:r>
              <a:rPr lang="en-US" dirty="0"/>
              <a:t> </a:t>
            </a:r>
            <a:r>
              <a:rPr lang="en-US" dirty="0" err="1"/>
              <a:t>giảm</a:t>
            </a:r>
            <a:r>
              <a:rPr lang="en-US" dirty="0"/>
              <a:t> </a:t>
            </a:r>
            <a:r>
              <a:rPr lang="en-US" dirty="0" err="1"/>
              <a:t>của</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a:t>
            </a:r>
            <a:r>
              <a:rPr lang="en-US" dirty="0" err="1"/>
              <a:t>vạn</a:t>
            </a:r>
            <a:r>
              <a:rPr lang="en-US" dirty="0"/>
              <a:t> </a:t>
            </a:r>
            <a:r>
              <a:rPr lang="en-US" dirty="0" err="1"/>
              <a:t>năng</a:t>
            </a:r>
            <a:r>
              <a:rPr lang="en-US" dirty="0"/>
              <a:t> (CD34+ cells (multipotential hematopoietic progenitors) </a:t>
            </a:r>
            <a:r>
              <a:rPr lang="en-US" dirty="0" err="1"/>
              <a:t>va</a:t>
            </a:r>
            <a:r>
              <a:rPr lang="en-US" dirty="0"/>
              <a:t>̀ </a:t>
            </a:r>
            <a:r>
              <a:rPr lang="en-US" dirty="0" err="1"/>
              <a:t>các</a:t>
            </a:r>
            <a:r>
              <a:rPr lang="en-US" dirty="0"/>
              <a:t> </a:t>
            </a:r>
            <a:r>
              <a:rPr lang="en-US" dirty="0" err="1"/>
              <a:t>dẫn</a:t>
            </a:r>
            <a:r>
              <a:rPr lang="en-US" dirty="0"/>
              <a:t> </a:t>
            </a:r>
            <a:r>
              <a:rPr lang="en-US" dirty="0" err="1"/>
              <a:t>xuất</a:t>
            </a:r>
            <a:r>
              <a:rPr lang="en-US" dirty="0"/>
              <a:t> colony-forming unit–granulocyte-macrophage (CFU-GM) and </a:t>
            </a:r>
            <a:r>
              <a:rPr lang="en-US" dirty="0" err="1"/>
              <a:t>burstforming</a:t>
            </a:r>
            <a:r>
              <a:rPr lang="en-US" dirty="0"/>
              <a:t> unit–erythroid (BFU-E) do </a:t>
            </a:r>
            <a:r>
              <a:rPr lang="en-US" dirty="0">
                <a:solidFill>
                  <a:srgbClr val="FF0000"/>
                </a:solidFill>
              </a:rPr>
              <a:t>5</a:t>
            </a:r>
            <a:r>
              <a:rPr lang="en-US" dirty="0"/>
              <a:t> c</a:t>
            </a:r>
            <a:r>
              <a:rPr lang="vi-VN" dirty="0"/>
              <a:t>ơ</a:t>
            </a:r>
            <a:r>
              <a:rPr lang="en-US" dirty="0"/>
              <a:t> </a:t>
            </a:r>
            <a:r>
              <a:rPr lang="en-US" dirty="0" err="1"/>
              <a:t>chê</a:t>
            </a:r>
            <a:r>
              <a:rPr lang="en-US" dirty="0"/>
              <a:t>́ </a:t>
            </a:r>
            <a:r>
              <a:rPr lang="en-US" dirty="0" err="1"/>
              <a:t>chính</a:t>
            </a:r>
            <a:r>
              <a:rPr lang="en-US" dirty="0"/>
              <a:t>:</a:t>
            </a:r>
          </a:p>
          <a:p>
            <a:pPr marL="457200" indent="-457200">
              <a:buFont typeface="+mj-lt"/>
              <a:buAutoNum type="arabicPeriod"/>
            </a:pPr>
            <a:r>
              <a:rPr lang="en-US" dirty="0"/>
              <a:t>S</a:t>
            </a:r>
            <a:r>
              <a:rPr lang="vi-VN" dirty="0"/>
              <a:t>ư</a:t>
            </a:r>
            <a:r>
              <a:rPr lang="en-US" dirty="0"/>
              <a:t>̣ </a:t>
            </a:r>
            <a:r>
              <a:rPr lang="en-US" dirty="0" err="1"/>
              <a:t>ức</a:t>
            </a:r>
            <a:r>
              <a:rPr lang="en-US" dirty="0"/>
              <a:t> </a:t>
            </a:r>
            <a:r>
              <a:rPr lang="en-US" dirty="0" err="1"/>
              <a:t>chê</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do c</a:t>
            </a:r>
            <a:r>
              <a:rPr lang="vi-VN" dirty="0"/>
              <a:t>ơ</a:t>
            </a:r>
            <a:r>
              <a:rPr lang="en-US" dirty="0"/>
              <a:t> </a:t>
            </a:r>
            <a:r>
              <a:rPr lang="en-US" dirty="0" err="1"/>
              <a:t>chê</a:t>
            </a:r>
            <a:r>
              <a:rPr lang="en-US" dirty="0"/>
              <a:t> </a:t>
            </a:r>
            <a:r>
              <a:rPr lang="en-US" dirty="0" err="1"/>
              <a:t>miễn</a:t>
            </a:r>
            <a:r>
              <a:rPr lang="en-US" dirty="0"/>
              <a:t> </a:t>
            </a:r>
            <a:r>
              <a:rPr lang="en-US" dirty="0" err="1"/>
              <a:t>dịch</a:t>
            </a:r>
            <a:r>
              <a:rPr lang="en-US" dirty="0"/>
              <a:t> </a:t>
            </a:r>
            <a:r>
              <a:rPr lang="en-US" dirty="0" err="1"/>
              <a:t>tê</a:t>
            </a:r>
            <a:r>
              <a:rPr lang="en-US" dirty="0"/>
              <a:t>́ </a:t>
            </a:r>
            <a:r>
              <a:rPr lang="en-US" dirty="0" err="1"/>
              <a:t>bào</a:t>
            </a:r>
            <a:r>
              <a:rPr lang="en-US" dirty="0"/>
              <a:t> </a:t>
            </a:r>
            <a:r>
              <a:rPr lang="en-US" dirty="0" err="1"/>
              <a:t>hoặc</a:t>
            </a:r>
            <a:r>
              <a:rPr lang="en-US" dirty="0"/>
              <a:t> </a:t>
            </a:r>
            <a:r>
              <a:rPr lang="en-US" dirty="0" err="1"/>
              <a:t>dịch</a:t>
            </a:r>
            <a:r>
              <a:rPr lang="en-US" dirty="0"/>
              <a:t> </a:t>
            </a:r>
            <a:r>
              <a:rPr lang="en-US" dirty="0" err="1"/>
              <a:t>thê</a:t>
            </a:r>
            <a:r>
              <a:rPr lang="en-US" dirty="0"/>
              <a:t>̉</a:t>
            </a:r>
          </a:p>
          <a:p>
            <a:pPr marL="457200" indent="-457200">
              <a:buFont typeface="+mj-lt"/>
              <a:buAutoNum type="arabicPeriod"/>
            </a:pPr>
            <a:r>
              <a:rPr lang="en-US" dirty="0"/>
              <a:t>S</a:t>
            </a:r>
            <a:r>
              <a:rPr lang="vi-VN" dirty="0"/>
              <a:t>ư</a:t>
            </a:r>
            <a:r>
              <a:rPr lang="en-US" dirty="0"/>
              <a:t>̣ </a:t>
            </a:r>
            <a:r>
              <a:rPr lang="en-US" dirty="0" err="1"/>
              <a:t>rút</a:t>
            </a:r>
            <a:r>
              <a:rPr lang="en-US" dirty="0"/>
              <a:t> </a:t>
            </a:r>
            <a:r>
              <a:rPr lang="en-US" dirty="0" err="1"/>
              <a:t>ngắn</a:t>
            </a:r>
            <a:r>
              <a:rPr lang="en-US" dirty="0"/>
              <a:t> Telomeres </a:t>
            </a:r>
            <a:r>
              <a:rPr lang="en-US" dirty="0" err="1"/>
              <a:t>bất</a:t>
            </a:r>
            <a:r>
              <a:rPr lang="en-US" dirty="0"/>
              <a:t> </a:t>
            </a:r>
            <a:r>
              <a:rPr lang="en-US" dirty="0" err="1"/>
              <a:t>th</a:t>
            </a:r>
            <a:r>
              <a:rPr lang="vi-VN" dirty="0"/>
              <a:t>ư</a:t>
            </a:r>
            <a:r>
              <a:rPr lang="en-US" dirty="0" err="1"/>
              <a:t>ờng</a:t>
            </a:r>
            <a:endParaRPr lang="en-US" dirty="0"/>
          </a:p>
          <a:p>
            <a:pPr marL="457200" indent="-457200">
              <a:buFont typeface="+mj-lt"/>
              <a:buAutoNum type="arabicPeriod"/>
            </a:pPr>
            <a:r>
              <a:rPr lang="en-US" dirty="0" err="1"/>
              <a:t>Độc</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a:t>
            </a:r>
            <a:r>
              <a:rPr lang="en-US" dirty="0" err="1"/>
              <a:t>trực</a:t>
            </a:r>
            <a:r>
              <a:rPr lang="en-US" dirty="0"/>
              <a:t> </a:t>
            </a:r>
            <a:r>
              <a:rPr lang="en-US" dirty="0" err="1"/>
              <a:t>tiếp</a:t>
            </a:r>
            <a:endParaRPr lang="en-US" dirty="0"/>
          </a:p>
          <a:p>
            <a:pPr marL="457200" indent="-457200">
              <a:buFont typeface="+mj-lt"/>
              <a:buAutoNum type="arabicPeriod"/>
            </a:pPr>
            <a:r>
              <a:rPr lang="en-US" dirty="0" err="1"/>
              <a:t>Khiếm</a:t>
            </a:r>
            <a:r>
              <a:rPr lang="en-US" dirty="0"/>
              <a:t> </a:t>
            </a:r>
            <a:r>
              <a:rPr lang="en-US" dirty="0" err="1"/>
              <a:t>khuyết</a:t>
            </a:r>
            <a:r>
              <a:rPr lang="en-US" dirty="0"/>
              <a:t> </a:t>
            </a:r>
            <a:r>
              <a:rPr lang="en-US" dirty="0" err="1"/>
              <a:t>của</a:t>
            </a:r>
            <a:r>
              <a:rPr lang="en-US" dirty="0"/>
              <a:t> vi </a:t>
            </a:r>
            <a:r>
              <a:rPr lang="en-US" dirty="0" err="1"/>
              <a:t>môi</a:t>
            </a:r>
            <a:r>
              <a:rPr lang="en-US" dirty="0"/>
              <a:t> tr</a:t>
            </a:r>
            <a:r>
              <a:rPr lang="vi-VN" dirty="0"/>
              <a:t>ư</a:t>
            </a:r>
            <a:r>
              <a:rPr lang="en-US" dirty="0" err="1"/>
              <a:t>ờng</a:t>
            </a:r>
            <a:r>
              <a:rPr lang="en-US" dirty="0"/>
              <a:t> </a:t>
            </a:r>
            <a:r>
              <a:rPr lang="en-US" dirty="0" err="1"/>
              <a:t>tủy</a:t>
            </a:r>
            <a:r>
              <a:rPr lang="en-US" dirty="0"/>
              <a:t> x</a:t>
            </a:r>
            <a:r>
              <a:rPr lang="vi-VN" dirty="0"/>
              <a:t>ư</a:t>
            </a:r>
            <a:r>
              <a:rPr lang="en-US" dirty="0" err="1"/>
              <a:t>ơng</a:t>
            </a:r>
            <a:endParaRPr lang="en-US" dirty="0"/>
          </a:p>
          <a:p>
            <a:pPr marL="457200" indent="-457200">
              <a:buFont typeface="+mj-lt"/>
              <a:buAutoNum type="arabicPeriod"/>
            </a:pPr>
            <a:r>
              <a:rPr lang="en-US" dirty="0" err="1"/>
              <a:t>Rối</a:t>
            </a:r>
            <a:r>
              <a:rPr lang="en-US" dirty="0"/>
              <a:t> </a:t>
            </a:r>
            <a:r>
              <a:rPr lang="en-US" dirty="0" err="1"/>
              <a:t>loạn</a:t>
            </a:r>
            <a:r>
              <a:rPr lang="en-US" dirty="0"/>
              <a:t> </a:t>
            </a:r>
            <a:r>
              <a:rPr lang="en-US" dirty="0" err="1"/>
              <a:t>sản</a:t>
            </a:r>
            <a:r>
              <a:rPr lang="en-US" dirty="0"/>
              <a:t> </a:t>
            </a:r>
            <a:r>
              <a:rPr lang="en-US" dirty="0" err="1"/>
              <a:t>xuất</a:t>
            </a:r>
            <a:r>
              <a:rPr lang="en-US" dirty="0"/>
              <a:t> </a:t>
            </a:r>
            <a:r>
              <a:rPr lang="en-US" dirty="0" err="1"/>
              <a:t>các</a:t>
            </a:r>
            <a:r>
              <a:rPr lang="en-US" dirty="0"/>
              <a:t> </a:t>
            </a:r>
            <a:r>
              <a:rPr lang="en-US" dirty="0" err="1"/>
              <a:t>yếu</a:t>
            </a:r>
            <a:r>
              <a:rPr lang="en-US" dirty="0"/>
              <a:t> </a:t>
            </a:r>
            <a:r>
              <a:rPr lang="en-US" dirty="0" err="1"/>
              <a:t>tô</a:t>
            </a:r>
            <a:r>
              <a:rPr lang="en-US" dirty="0"/>
              <a:t>́ </a:t>
            </a:r>
            <a:r>
              <a:rPr lang="en-US" dirty="0" err="1"/>
              <a:t>tăng</a:t>
            </a:r>
            <a:r>
              <a:rPr lang="en-US" dirty="0"/>
              <a:t> tr</a:t>
            </a:r>
            <a:r>
              <a:rPr lang="vi-VN" dirty="0"/>
              <a:t>ư</a:t>
            </a:r>
            <a:r>
              <a:rPr lang="en-US" dirty="0" err="1"/>
              <a:t>ởng</a:t>
            </a:r>
            <a:r>
              <a:rPr lang="en-US" dirty="0"/>
              <a:t> </a:t>
            </a:r>
            <a:r>
              <a:rPr lang="en-US" dirty="0" err="1"/>
              <a:t>cần</a:t>
            </a:r>
            <a:r>
              <a:rPr lang="en-US" dirty="0"/>
              <a:t> </a:t>
            </a:r>
            <a:r>
              <a:rPr lang="en-US" dirty="0" err="1"/>
              <a:t>thiết</a:t>
            </a:r>
            <a:r>
              <a:rPr lang="en-US" dirty="0"/>
              <a:t> </a:t>
            </a:r>
            <a:r>
              <a:rPr lang="en-US" dirty="0" err="1"/>
              <a:t>cho</a:t>
            </a:r>
            <a:r>
              <a:rPr lang="en-US" dirty="0"/>
              <a:t> </a:t>
            </a:r>
            <a:r>
              <a:rPr lang="en-US" dirty="0" err="1"/>
              <a:t>sư</a:t>
            </a:r>
            <a:r>
              <a:rPr lang="en-US" dirty="0"/>
              <a:t>̣ </a:t>
            </a:r>
            <a:r>
              <a:rPr lang="en-US" dirty="0" err="1"/>
              <a:t>tạo</a:t>
            </a:r>
            <a:r>
              <a:rPr lang="en-US" dirty="0"/>
              <a:t> </a:t>
            </a:r>
            <a:r>
              <a:rPr lang="en-US" dirty="0" err="1"/>
              <a:t>máu</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2019332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029A8708-7BBA-412A-B945-78EA8A2A62EF}"/>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9D0778AE-C125-4919-B993-7EE447F167AC}"/>
              </a:ext>
            </a:extLst>
          </p:cNvPr>
          <p:cNvPicPr>
            <a:picLocks noGrp="1" noChangeAspect="1"/>
          </p:cNvPicPr>
          <p:nvPr>
            <p:ph idx="1"/>
          </p:nvPr>
        </p:nvPicPr>
        <p:blipFill>
          <a:blip r:embed="rId2"/>
          <a:stretch>
            <a:fillRect/>
          </a:stretch>
        </p:blipFill>
        <p:spPr>
          <a:xfrm>
            <a:off x="1528342" y="232228"/>
            <a:ext cx="9132140" cy="6540607"/>
          </a:xfrm>
        </p:spPr>
      </p:pic>
      <p:cxnSp>
        <p:nvCxnSpPr>
          <p:cNvPr id="4" name="Straight Connector 3"/>
          <p:cNvCxnSpPr/>
          <p:nvPr/>
        </p:nvCxnSpPr>
        <p:spPr>
          <a:xfrm>
            <a:off x="7338060" y="3006090"/>
            <a:ext cx="365760"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55480" y="3943350"/>
            <a:ext cx="342900"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26330" y="4149090"/>
            <a:ext cx="58293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509260" y="4309110"/>
            <a:ext cx="960120" cy="3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252460" y="4514850"/>
            <a:ext cx="16459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26330" y="4720590"/>
            <a:ext cx="480060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926330" y="4937760"/>
            <a:ext cx="27774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1109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A79D93B-91F0-4A6A-BDAE-8CD4AA2F5724}"/>
              </a:ext>
            </a:extLst>
          </p:cNvPr>
          <p:cNvSpPr>
            <a:spLocks noGrp="1"/>
          </p:cNvSpPr>
          <p:nvPr>
            <p:ph type="title"/>
          </p:nvPr>
        </p:nvSpPr>
        <p:spPr/>
        <p:txBody>
          <a:bodyPr/>
          <a:lstStyle/>
          <a:p>
            <a:r>
              <a:rPr lang="en-US" dirty="0"/>
              <a:t>IX – ĐIỀU TRỊ</a:t>
            </a:r>
          </a:p>
        </p:txBody>
      </p:sp>
      <p:sp>
        <p:nvSpPr>
          <p:cNvPr id="3" name="Chỗ dành sẵn cho Nội dung 2">
            <a:extLst>
              <a:ext uri="{FF2B5EF4-FFF2-40B4-BE49-F238E27FC236}">
                <a16:creationId xmlns:a16="http://schemas.microsoft.com/office/drawing/2014/main" xmlns="" id="{4BDA6FA7-4395-42AF-A90D-222EF205D939}"/>
              </a:ext>
            </a:extLst>
          </p:cNvPr>
          <p:cNvSpPr>
            <a:spLocks noGrp="1"/>
          </p:cNvSpPr>
          <p:nvPr>
            <p:ph idx="1"/>
          </p:nvPr>
        </p:nvSpPr>
        <p:spPr>
          <a:xfrm>
            <a:off x="1141413" y="2249486"/>
            <a:ext cx="10423058" cy="4276819"/>
          </a:xfrm>
        </p:spPr>
        <p:txBody>
          <a:bodyPr>
            <a:normAutofit fontScale="92500" lnSpcReduction="20000"/>
          </a:bodyPr>
          <a:lstStyle/>
          <a:p>
            <a:pPr>
              <a:buFontTx/>
              <a:buChar char="-"/>
            </a:pPr>
            <a:r>
              <a:rPr lang="en-US" dirty="0"/>
              <a:t>Twenty-eight (22 percent) of 129 patients treated with ALG developed myelodysplasia, leukemia, PNH, or combined </a:t>
            </a:r>
            <a:r>
              <a:rPr lang="en-US" dirty="0" err="1"/>
              <a:t>disorders.This</a:t>
            </a:r>
            <a:r>
              <a:rPr lang="en-US" dirty="0"/>
              <a:t> tendency to relapse and to develop clonal hematologic disorders was reviewed by the European Cooperative Group for Bone Marrow Transplantation in 468 patients, most of whom received ATG. The risk of a hematologic complication increased continuously and reached 57 percent at 8 years after immunosuppressive therapy. A further survey found 42 (5 percent) malignancies in 860 patients treated with immunosuppression, whereas only 9 (1 percent) malignancies were seen in 748 patients who received marrow transplants.</a:t>
            </a:r>
          </a:p>
          <a:p>
            <a:pPr>
              <a:buFontTx/>
              <a:buChar char="-"/>
            </a:pPr>
            <a:r>
              <a:rPr lang="en-US" dirty="0"/>
              <a:t>There are no predictors that augur the risk of clonal evolution in an individual patient, although shorter telomere length at diagnosis and poorer prognosis are associated</a:t>
            </a:r>
          </a:p>
          <a:p>
            <a:pPr>
              <a:buFontTx/>
              <a:buChar char="-"/>
            </a:pPr>
            <a:endParaRPr lang="en-US" dirty="0"/>
          </a:p>
        </p:txBody>
      </p:sp>
      <p:cxnSp>
        <p:nvCxnSpPr>
          <p:cNvPr id="5" name="Straight Connector 4"/>
          <p:cNvCxnSpPr/>
          <p:nvPr/>
        </p:nvCxnSpPr>
        <p:spPr>
          <a:xfrm flipV="1">
            <a:off x="4251960" y="3966210"/>
            <a:ext cx="595503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463040" y="4274820"/>
            <a:ext cx="9109710"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63040" y="46062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91740" y="4606290"/>
            <a:ext cx="8481060" cy="800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63040" y="4949190"/>
            <a:ext cx="9841230" cy="22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63040" y="5269230"/>
            <a:ext cx="6709410" cy="3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728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A4F727A-B1D7-458C-B9B3-F686C0C20DDC}"/>
              </a:ext>
            </a:extLst>
          </p:cNvPr>
          <p:cNvSpPr>
            <a:spLocks noGrp="1"/>
          </p:cNvSpPr>
          <p:nvPr>
            <p:ph type="title"/>
          </p:nvPr>
        </p:nvSpPr>
        <p:spPr/>
        <p:txBody>
          <a:bodyPr/>
          <a:lstStyle/>
          <a:p>
            <a:r>
              <a:rPr lang="en-US" dirty="0"/>
              <a:t>IX – ĐIỀU TRỊ</a:t>
            </a:r>
          </a:p>
        </p:txBody>
      </p:sp>
      <p:sp>
        <p:nvSpPr>
          <p:cNvPr id="3" name="Chỗ dành sẵn cho Nội dung 2">
            <a:extLst>
              <a:ext uri="{FF2B5EF4-FFF2-40B4-BE49-F238E27FC236}">
                <a16:creationId xmlns:a16="http://schemas.microsoft.com/office/drawing/2014/main" xmlns="" id="{FE5F914A-FEAC-4288-8488-D50AD6ABC330}"/>
              </a:ext>
            </a:extLst>
          </p:cNvPr>
          <p:cNvSpPr>
            <a:spLocks noGrp="1"/>
          </p:cNvSpPr>
          <p:nvPr>
            <p:ph idx="1"/>
          </p:nvPr>
        </p:nvSpPr>
        <p:spPr>
          <a:xfrm>
            <a:off x="1141412" y="1792941"/>
            <a:ext cx="10243764" cy="5065059"/>
          </a:xfrm>
        </p:spPr>
        <p:txBody>
          <a:bodyPr>
            <a:normAutofit fontScale="77500" lnSpcReduction="20000"/>
          </a:bodyPr>
          <a:lstStyle/>
          <a:p>
            <a:pPr marL="0" indent="0">
              <a:buNone/>
            </a:pPr>
            <a:r>
              <a:rPr lang="en-US" b="1" u="sng" dirty="0"/>
              <a:t>CÁC PH</a:t>
            </a:r>
            <a:r>
              <a:rPr lang="vi-VN" b="1" u="sng" dirty="0"/>
              <a:t>Ư</a:t>
            </a:r>
            <a:r>
              <a:rPr lang="en-US" b="1" u="sng" dirty="0"/>
              <a:t>ƠNG PHÁP ĐIỀU TRỊ KHÁC:</a:t>
            </a:r>
          </a:p>
          <a:p>
            <a:pPr>
              <a:buFontTx/>
              <a:buChar char="-"/>
            </a:pPr>
            <a:r>
              <a:rPr lang="en-US" dirty="0"/>
              <a:t>High-Dose Cyclophosphamide Therapy</a:t>
            </a:r>
          </a:p>
          <a:p>
            <a:pPr>
              <a:buFontTx/>
              <a:buChar char="-"/>
            </a:pPr>
            <a:r>
              <a:rPr lang="en-US" dirty="0"/>
              <a:t>Rituximab </a:t>
            </a:r>
          </a:p>
          <a:p>
            <a:pPr>
              <a:buFontTx/>
              <a:buChar char="-"/>
            </a:pPr>
            <a:r>
              <a:rPr lang="en-US" dirty="0"/>
              <a:t>Androgens</a:t>
            </a:r>
          </a:p>
          <a:p>
            <a:pPr>
              <a:buFontTx/>
              <a:buChar char="-"/>
            </a:pPr>
            <a:r>
              <a:rPr lang="en-US" dirty="0"/>
              <a:t>Cytokines (GCSF, IL1, IL3, TPO – </a:t>
            </a:r>
            <a:r>
              <a:rPr lang="en-US" dirty="0" err="1"/>
              <a:t>Eltrombopag</a:t>
            </a:r>
            <a:r>
              <a:rPr lang="en-US" dirty="0"/>
              <a:t>)</a:t>
            </a:r>
          </a:p>
          <a:p>
            <a:pPr>
              <a:buFontTx/>
              <a:buChar char="-"/>
            </a:pPr>
            <a:r>
              <a:rPr lang="en-US" dirty="0" err="1"/>
              <a:t>Cắt</a:t>
            </a:r>
            <a:r>
              <a:rPr lang="en-US" dirty="0"/>
              <a:t> </a:t>
            </a:r>
            <a:r>
              <a:rPr lang="en-US" dirty="0" err="1"/>
              <a:t>lách</a:t>
            </a:r>
            <a:endParaRPr lang="en-US" dirty="0"/>
          </a:p>
          <a:p>
            <a:pPr>
              <a:buFontTx/>
              <a:buChar char="-"/>
            </a:pPr>
            <a:r>
              <a:rPr lang="en-US" dirty="0"/>
              <a:t>High doses of intravenous γ-globulin</a:t>
            </a:r>
          </a:p>
          <a:p>
            <a:pPr>
              <a:buFontTx/>
              <a:buChar char="-"/>
            </a:pPr>
            <a:r>
              <a:rPr lang="en-US" dirty="0" err="1"/>
              <a:t>Lymphocytapheresis</a:t>
            </a:r>
            <a:r>
              <a:rPr lang="en-US" dirty="0"/>
              <a:t> to deplete T cells</a:t>
            </a:r>
          </a:p>
          <a:p>
            <a:pPr>
              <a:buFontTx/>
              <a:buChar char="-"/>
            </a:pPr>
            <a:r>
              <a:rPr lang="en-US" dirty="0"/>
              <a:t>Agents that target other T-cell functions, such as </a:t>
            </a:r>
            <a:r>
              <a:rPr lang="en-US" u="sng" dirty="0"/>
              <a:t>alefacep</a:t>
            </a:r>
            <a:r>
              <a:rPr lang="en-US" dirty="0"/>
              <a:t>t, a CD2-directed leukocyte function antigen-3 (LFA-3)/Fc fusion protein that consists of the extracellular CD2-binding portion of the human LFA-3 linked to the Fc (hinge, CH2 and CH3 domains) portion of human immunoglobulin (Ig) </a:t>
            </a:r>
            <a:r>
              <a:rPr lang="en-US" dirty="0" err="1"/>
              <a:t>Gl</a:t>
            </a:r>
            <a:r>
              <a:rPr lang="en-US" dirty="0"/>
              <a:t> are being tested as immunosuppressive drugs in acquired aplastic anemia</a:t>
            </a:r>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3748044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4D73793-5B93-484F-A398-0FF20D6CF5D1}"/>
              </a:ext>
            </a:extLst>
          </p:cNvPr>
          <p:cNvSpPr>
            <a:spLocks noGrp="1"/>
          </p:cNvSpPr>
          <p:nvPr>
            <p:ph type="title"/>
          </p:nvPr>
        </p:nvSpPr>
        <p:spPr>
          <a:xfrm>
            <a:off x="1290918" y="260454"/>
            <a:ext cx="9905998" cy="1478570"/>
          </a:xfrm>
        </p:spPr>
        <p:txBody>
          <a:bodyPr/>
          <a:lstStyle/>
          <a:p>
            <a:r>
              <a:rPr lang="en-US" dirty="0"/>
              <a:t>XII - HEREDITARY APLASTIC ANEMIA</a:t>
            </a:r>
          </a:p>
        </p:txBody>
      </p:sp>
      <p:pic>
        <p:nvPicPr>
          <p:cNvPr id="5" name="Chỗ dành sẵn cho Nội dung 4">
            <a:extLst>
              <a:ext uri="{FF2B5EF4-FFF2-40B4-BE49-F238E27FC236}">
                <a16:creationId xmlns:a16="http://schemas.microsoft.com/office/drawing/2014/main" xmlns="" id="{92D0C625-464C-4212-8411-36DABF0A0092}"/>
              </a:ext>
            </a:extLst>
          </p:cNvPr>
          <p:cNvPicPr>
            <a:picLocks noGrp="1" noChangeAspect="1"/>
          </p:cNvPicPr>
          <p:nvPr>
            <p:ph idx="1"/>
          </p:nvPr>
        </p:nvPicPr>
        <p:blipFill>
          <a:blip r:embed="rId2"/>
          <a:stretch>
            <a:fillRect/>
          </a:stretch>
        </p:blipFill>
        <p:spPr>
          <a:xfrm>
            <a:off x="1308847" y="1739024"/>
            <a:ext cx="9072282" cy="5118976"/>
          </a:xfrm>
        </p:spPr>
      </p:pic>
    </p:spTree>
    <p:extLst>
      <p:ext uri="{BB962C8B-B14F-4D97-AF65-F5344CB8AC3E}">
        <p14:creationId xmlns:p14="http://schemas.microsoft.com/office/powerpoint/2010/main" val="1554591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35B2C8C-4284-4C3A-8BBC-D837C80A5046}"/>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54545DAB-10E0-4789-8D4F-5DCCA73320AA}"/>
              </a:ext>
            </a:extLst>
          </p:cNvPr>
          <p:cNvPicPr>
            <a:picLocks noGrp="1" noChangeAspect="1"/>
          </p:cNvPicPr>
          <p:nvPr>
            <p:ph idx="1"/>
          </p:nvPr>
        </p:nvPicPr>
        <p:blipFill>
          <a:blip r:embed="rId2"/>
          <a:stretch>
            <a:fillRect/>
          </a:stretch>
        </p:blipFill>
        <p:spPr>
          <a:xfrm>
            <a:off x="821771" y="493011"/>
            <a:ext cx="10832122" cy="6230519"/>
          </a:xfrm>
        </p:spPr>
      </p:pic>
    </p:spTree>
    <p:extLst>
      <p:ext uri="{BB962C8B-B14F-4D97-AF65-F5344CB8AC3E}">
        <p14:creationId xmlns:p14="http://schemas.microsoft.com/office/powerpoint/2010/main" val="42262341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3E597AD-E955-4E17-8B7D-723EA073DE12}"/>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5EE3C7BF-5E16-4ADE-A7C6-2341E7D773FB}"/>
              </a:ext>
            </a:extLst>
          </p:cNvPr>
          <p:cNvPicPr>
            <a:picLocks noGrp="1" noChangeAspect="1"/>
          </p:cNvPicPr>
          <p:nvPr>
            <p:ph idx="1"/>
          </p:nvPr>
        </p:nvPicPr>
        <p:blipFill>
          <a:blip r:embed="rId2"/>
          <a:stretch>
            <a:fillRect/>
          </a:stretch>
        </p:blipFill>
        <p:spPr>
          <a:xfrm>
            <a:off x="1383164" y="143435"/>
            <a:ext cx="9422495" cy="6714565"/>
          </a:xfrm>
        </p:spPr>
      </p:pic>
    </p:spTree>
    <p:extLst>
      <p:ext uri="{BB962C8B-B14F-4D97-AF65-F5344CB8AC3E}">
        <p14:creationId xmlns:p14="http://schemas.microsoft.com/office/powerpoint/2010/main" val="42555999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9087C7CF-2722-43EC-B768-26E408C18EDC}"/>
              </a:ext>
            </a:extLst>
          </p:cNvPr>
          <p:cNvSpPr>
            <a:spLocks noGrp="1"/>
          </p:cNvSpPr>
          <p:nvPr>
            <p:ph type="title"/>
          </p:nvPr>
        </p:nvSpPr>
        <p:spPr/>
        <p:txBody>
          <a:bodyPr/>
          <a:lstStyle/>
          <a:p>
            <a:r>
              <a:rPr lang="en-US" dirty="0"/>
              <a:t>XII - HEREDITARY APLASTIC ANEMIA</a:t>
            </a:r>
          </a:p>
        </p:txBody>
      </p:sp>
      <p:sp>
        <p:nvSpPr>
          <p:cNvPr id="3" name="Chỗ dành sẵn cho Nội dung 2">
            <a:extLst>
              <a:ext uri="{FF2B5EF4-FFF2-40B4-BE49-F238E27FC236}">
                <a16:creationId xmlns:a16="http://schemas.microsoft.com/office/drawing/2014/main" xmlns="" id="{06D31543-4B6C-4003-8594-B68E889C2207}"/>
              </a:ext>
            </a:extLst>
          </p:cNvPr>
          <p:cNvSpPr>
            <a:spLocks noGrp="1"/>
          </p:cNvSpPr>
          <p:nvPr>
            <p:ph idx="1"/>
          </p:nvPr>
        </p:nvSpPr>
        <p:spPr/>
        <p:txBody>
          <a:bodyPr>
            <a:normAutofit fontScale="77500" lnSpcReduction="20000"/>
          </a:bodyPr>
          <a:lstStyle/>
          <a:p>
            <a:pPr marL="0" indent="0">
              <a:buNone/>
            </a:pPr>
            <a:r>
              <a:rPr lang="en-US" b="1" dirty="0"/>
              <a:t>ĐIỀU TRỊ</a:t>
            </a:r>
          </a:p>
          <a:p>
            <a:pPr>
              <a:buFontTx/>
              <a:buChar char="-"/>
            </a:pPr>
            <a:r>
              <a:rPr lang="en-US" b="1" u="sng" dirty="0"/>
              <a:t>Fanconi anemia: </a:t>
            </a:r>
            <a:r>
              <a:rPr lang="en-US" dirty="0"/>
              <a:t>Androgen, Allogeneic hematopoietic stem cell transplantation</a:t>
            </a:r>
          </a:p>
          <a:p>
            <a:pPr>
              <a:buFontTx/>
              <a:buChar char="-"/>
            </a:pPr>
            <a:r>
              <a:rPr lang="en-US" b="1" u="sng" dirty="0"/>
              <a:t> Dyskeratosis congenita</a:t>
            </a:r>
            <a:r>
              <a:rPr lang="en-US" dirty="0"/>
              <a:t>: Nonmyeloablative transplantation might improve results</a:t>
            </a:r>
          </a:p>
          <a:p>
            <a:pPr>
              <a:buFontTx/>
              <a:buChar char="-"/>
            </a:pPr>
            <a:r>
              <a:rPr lang="en-US" b="1" u="sng" dirty="0" err="1"/>
              <a:t>Shwachman</a:t>
            </a:r>
            <a:r>
              <a:rPr lang="en-US" b="1" u="sng" dirty="0"/>
              <a:t>-diamond syndrome: </a:t>
            </a:r>
            <a:r>
              <a:rPr lang="en-US" dirty="0"/>
              <a:t>allogeneic hematopoietic stem cell transplantation, Supportive care, particularly with supplemental pancreatic enzymes, to provide proper nutrition, and appropriate and prompt treatment of bacterial infections with antibiotics</a:t>
            </a:r>
          </a:p>
          <a:p>
            <a:pPr>
              <a:buFontTx/>
              <a:buChar char="-"/>
            </a:pPr>
            <a:r>
              <a:rPr lang="en-US" b="1" u="sng" dirty="0"/>
              <a:t>Other inherited aplastic anemias</a:t>
            </a:r>
            <a:r>
              <a:rPr lang="en-US" dirty="0"/>
              <a:t>: marrow transplantation, but this step, if successful, does not correct somatic abnormalities, only the hematopoietic and immunologic defect.</a:t>
            </a:r>
          </a:p>
          <a:p>
            <a:pPr>
              <a:buFontTx/>
              <a:buChar char="-"/>
            </a:pPr>
            <a:endParaRPr lang="en-US" dirty="0"/>
          </a:p>
        </p:txBody>
      </p:sp>
    </p:spTree>
    <p:extLst>
      <p:ext uri="{BB962C8B-B14F-4D97-AF65-F5344CB8AC3E}">
        <p14:creationId xmlns:p14="http://schemas.microsoft.com/office/powerpoint/2010/main" val="29175010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hỗ dành sẵn cho Nội dung 6">
            <a:extLst>
              <a:ext uri="{FF2B5EF4-FFF2-40B4-BE49-F238E27FC236}">
                <a16:creationId xmlns:a16="http://schemas.microsoft.com/office/drawing/2014/main" xmlns="" id="{E94F9676-F4B0-4036-BB67-747C88CD1F28}"/>
              </a:ext>
            </a:extLst>
          </p:cNvPr>
          <p:cNvPicPr>
            <a:picLocks noGrp="1" noChangeAspect="1"/>
          </p:cNvPicPr>
          <p:nvPr>
            <p:ph idx="1"/>
          </p:nvPr>
        </p:nvPicPr>
        <p:blipFill>
          <a:blip r:embed="rId2"/>
          <a:stretch>
            <a:fillRect/>
          </a:stretch>
        </p:blipFill>
        <p:spPr>
          <a:xfrm>
            <a:off x="285942" y="1882589"/>
            <a:ext cx="11620116" cy="3590318"/>
          </a:xfrm>
          <a:prstGeom prst="rect">
            <a:avLst/>
          </a:prstGeom>
        </p:spPr>
      </p:pic>
    </p:spTree>
    <p:extLst>
      <p:ext uri="{BB962C8B-B14F-4D97-AF65-F5344CB8AC3E}">
        <p14:creationId xmlns:p14="http://schemas.microsoft.com/office/powerpoint/2010/main" val="4176684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p:txBody>
          <a:bodyPr>
            <a:normAutofit fontScale="70000" lnSpcReduction="20000"/>
          </a:bodyPr>
          <a:lstStyle/>
          <a:p>
            <a:pPr marL="0" indent="0">
              <a:buNone/>
            </a:pPr>
            <a:r>
              <a:rPr lang="en-US" dirty="0"/>
              <a:t>1. </a:t>
            </a:r>
            <a:r>
              <a:rPr lang="en-US" dirty="0" err="1"/>
              <a:t>Tư</a:t>
            </a:r>
            <a:r>
              <a:rPr lang="en-US" dirty="0"/>
              <a:t>̣ </a:t>
            </a:r>
            <a:r>
              <a:rPr lang="en-US" dirty="0" err="1"/>
              <a:t>hoạt</a:t>
            </a:r>
            <a:r>
              <a:rPr lang="en-US" dirty="0"/>
              <a:t> </a:t>
            </a:r>
            <a:r>
              <a:rPr lang="en-US" dirty="0" err="1"/>
              <a:t>hóa</a:t>
            </a:r>
            <a:r>
              <a:rPr lang="en-US" dirty="0"/>
              <a:t> </a:t>
            </a:r>
            <a:r>
              <a:rPr lang="en-US" dirty="0" err="1"/>
              <a:t>tê</a:t>
            </a:r>
            <a:r>
              <a:rPr lang="en-US" dirty="0"/>
              <a:t>́ bao T </a:t>
            </a:r>
            <a:r>
              <a:rPr lang="en-US" dirty="0" err="1"/>
              <a:t>độc</a:t>
            </a:r>
            <a:r>
              <a:rPr lang="en-US" dirty="0"/>
              <a:t> (Autoreactive Cytotoxic T Lymphocytes)</a:t>
            </a:r>
          </a:p>
          <a:p>
            <a:pPr>
              <a:buFontTx/>
              <a:buChar char="-"/>
            </a:pPr>
            <a:r>
              <a:rPr lang="en-US" dirty="0"/>
              <a:t>AA đ</a:t>
            </a:r>
            <a:r>
              <a:rPr lang="vi-VN" dirty="0"/>
              <a:t>ư</a:t>
            </a:r>
            <a:r>
              <a:rPr lang="en-US" dirty="0" err="1"/>
              <a:t>ợc</a:t>
            </a:r>
            <a:r>
              <a:rPr lang="en-US" dirty="0"/>
              <a:t> </a:t>
            </a:r>
            <a:r>
              <a:rPr lang="en-US" dirty="0" err="1"/>
              <a:t>chứng</a:t>
            </a:r>
            <a:r>
              <a:rPr lang="en-US" dirty="0"/>
              <a:t> </a:t>
            </a:r>
            <a:r>
              <a:rPr lang="en-US" dirty="0" err="1"/>
              <a:t>minh</a:t>
            </a:r>
            <a:r>
              <a:rPr lang="en-US" dirty="0"/>
              <a:t> là do </a:t>
            </a:r>
            <a:r>
              <a:rPr lang="en-US" dirty="0" err="1"/>
              <a:t>sư</a:t>
            </a:r>
            <a:r>
              <a:rPr lang="en-US" dirty="0"/>
              <a:t>̣ </a:t>
            </a:r>
            <a:r>
              <a:rPr lang="en-US" dirty="0" err="1"/>
              <a:t>gia</a:t>
            </a:r>
            <a:r>
              <a:rPr lang="en-US" dirty="0"/>
              <a:t> </a:t>
            </a:r>
            <a:r>
              <a:rPr lang="en-US" dirty="0" err="1"/>
              <a:t>tăng</a:t>
            </a:r>
            <a:r>
              <a:rPr lang="en-US" dirty="0"/>
              <a:t> quá </a:t>
            </a:r>
            <a:r>
              <a:rPr lang="en-US" dirty="0" err="1"/>
              <a:t>trình</a:t>
            </a:r>
            <a:r>
              <a:rPr lang="en-US" dirty="0"/>
              <a:t> apoptosis </a:t>
            </a:r>
            <a:r>
              <a:rPr lang="en-US" dirty="0" err="1"/>
              <a:t>của</a:t>
            </a:r>
            <a:r>
              <a:rPr lang="en-US" dirty="0"/>
              <a:t> </a:t>
            </a:r>
            <a:r>
              <a:rPr lang="en-US" dirty="0" err="1"/>
              <a:t>các</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r>
              <a:rPr lang="en-US" dirty="0"/>
              <a:t> do </a:t>
            </a:r>
            <a:r>
              <a:rPr lang="en-US" dirty="0" err="1"/>
              <a:t>trung</a:t>
            </a:r>
            <a:r>
              <a:rPr lang="en-US" dirty="0"/>
              <a:t> gian </a:t>
            </a:r>
            <a:r>
              <a:rPr lang="en-US" dirty="0" err="1"/>
              <a:t>tê</a:t>
            </a:r>
            <a:r>
              <a:rPr lang="en-US" dirty="0"/>
              <a:t>́ </a:t>
            </a:r>
            <a:r>
              <a:rPr lang="en-US" dirty="0" err="1"/>
              <a:t>bào</a:t>
            </a:r>
            <a:r>
              <a:rPr lang="en-US" dirty="0"/>
              <a:t> T </a:t>
            </a:r>
            <a:r>
              <a:rPr lang="en-US" dirty="0" err="1"/>
              <a:t>gây</a:t>
            </a:r>
            <a:r>
              <a:rPr lang="en-US" dirty="0"/>
              <a:t> </a:t>
            </a:r>
            <a:r>
              <a:rPr lang="en-US" dirty="0" err="1"/>
              <a:t>độc</a:t>
            </a:r>
            <a:r>
              <a:rPr lang="en-US" dirty="0"/>
              <a:t> </a:t>
            </a:r>
            <a:r>
              <a:rPr lang="en-US" dirty="0" err="1"/>
              <a:t>thông</a:t>
            </a:r>
            <a:r>
              <a:rPr lang="en-US" dirty="0"/>
              <a:t> qua </a:t>
            </a:r>
            <a:r>
              <a:rPr lang="en-US" dirty="0" err="1"/>
              <a:t>biểu</a:t>
            </a:r>
            <a:r>
              <a:rPr lang="en-US" dirty="0"/>
              <a:t> </a:t>
            </a:r>
            <a:r>
              <a:rPr lang="en-US" dirty="0" err="1"/>
              <a:t>hiện</a:t>
            </a:r>
            <a:r>
              <a:rPr lang="en-US" dirty="0"/>
              <a:t> </a:t>
            </a:r>
            <a:r>
              <a:rPr lang="en-US" dirty="0" err="1"/>
              <a:t>của</a:t>
            </a:r>
            <a:r>
              <a:rPr lang="en-US" dirty="0"/>
              <a:t> </a:t>
            </a:r>
            <a:r>
              <a:rPr lang="en-US" dirty="0" err="1"/>
              <a:t>các</a:t>
            </a:r>
            <a:r>
              <a:rPr lang="en-US" dirty="0"/>
              <a:t> </a:t>
            </a:r>
            <a:r>
              <a:rPr lang="en-US" dirty="0" err="1"/>
              <a:t>cytokins</a:t>
            </a:r>
            <a:r>
              <a:rPr lang="en-US" dirty="0"/>
              <a:t> </a:t>
            </a:r>
            <a:r>
              <a:rPr lang="en-US" dirty="0" err="1"/>
              <a:t>ức</a:t>
            </a:r>
            <a:r>
              <a:rPr lang="en-US" dirty="0"/>
              <a:t> </a:t>
            </a:r>
            <a:r>
              <a:rPr lang="en-US" dirty="0" err="1"/>
              <a:t>chê</a:t>
            </a:r>
            <a:r>
              <a:rPr lang="en-US" dirty="0"/>
              <a:t>́ T help1, interferon y </a:t>
            </a:r>
            <a:r>
              <a:rPr lang="en-US" dirty="0" err="1"/>
              <a:t>va</a:t>
            </a:r>
            <a:r>
              <a:rPr lang="en-US" dirty="0"/>
              <a:t>̀ TNF –alpha</a:t>
            </a:r>
          </a:p>
          <a:p>
            <a:pPr lvl="1">
              <a:buFont typeface="Wingdings" panose="05000000000000000000" pitchFamily="2" charset="2"/>
              <a:buChar char="Ø"/>
            </a:pPr>
            <a:r>
              <a:rPr lang="en-US" dirty="0" err="1"/>
              <a:t>Tăng</a:t>
            </a:r>
            <a:r>
              <a:rPr lang="en-US" dirty="0"/>
              <a:t> </a:t>
            </a:r>
            <a:r>
              <a:rPr lang="en-US" dirty="0" err="1"/>
              <a:t>tiết</a:t>
            </a:r>
            <a:r>
              <a:rPr lang="en-US" dirty="0"/>
              <a:t> Interferon là do tang </a:t>
            </a:r>
            <a:r>
              <a:rPr lang="en-US" dirty="0" err="1"/>
              <a:t>biểu</a:t>
            </a:r>
            <a:r>
              <a:rPr lang="en-US" dirty="0"/>
              <a:t> </a:t>
            </a:r>
            <a:r>
              <a:rPr lang="en-US" dirty="0" err="1"/>
              <a:t>hiện</a:t>
            </a:r>
            <a:r>
              <a:rPr lang="en-US" dirty="0"/>
              <a:t> </a:t>
            </a:r>
            <a:r>
              <a:rPr lang="en-US" dirty="0" err="1"/>
              <a:t>yếu</a:t>
            </a:r>
            <a:r>
              <a:rPr lang="en-US" dirty="0"/>
              <a:t> </a:t>
            </a:r>
            <a:r>
              <a:rPr lang="en-US" dirty="0" err="1"/>
              <a:t>tô</a:t>
            </a:r>
            <a:r>
              <a:rPr lang="en-US" dirty="0"/>
              <a:t>́ </a:t>
            </a:r>
            <a:r>
              <a:rPr lang="en-US" dirty="0" err="1"/>
              <a:t>phiên</a:t>
            </a:r>
            <a:r>
              <a:rPr lang="en-US" dirty="0"/>
              <a:t> mã T-bet</a:t>
            </a:r>
          </a:p>
          <a:p>
            <a:pPr lvl="1">
              <a:buFont typeface="Wingdings" panose="05000000000000000000" pitchFamily="2" charset="2"/>
              <a:buChar char="Ø"/>
            </a:pPr>
            <a:r>
              <a:rPr lang="en-US" dirty="0" err="1"/>
              <a:t>Tăng</a:t>
            </a:r>
            <a:r>
              <a:rPr lang="en-US" dirty="0"/>
              <a:t> Apoptosis </a:t>
            </a:r>
            <a:r>
              <a:rPr lang="en-US" dirty="0" err="1"/>
              <a:t>thông</a:t>
            </a:r>
            <a:r>
              <a:rPr lang="en-US" dirty="0"/>
              <a:t> qua con đ</a:t>
            </a:r>
            <a:r>
              <a:rPr lang="vi-VN" dirty="0"/>
              <a:t>ư</a:t>
            </a:r>
            <a:r>
              <a:rPr lang="en-US" dirty="0" err="1"/>
              <a:t>ờng</a:t>
            </a:r>
            <a:r>
              <a:rPr lang="en-US" dirty="0"/>
              <a:t> FAS</a:t>
            </a:r>
          </a:p>
          <a:p>
            <a:pPr>
              <a:buFontTx/>
              <a:buChar char="-"/>
            </a:pPr>
            <a:r>
              <a:rPr lang="en-US" dirty="0"/>
              <a:t>Các c</a:t>
            </a:r>
            <a:r>
              <a:rPr lang="vi-VN" dirty="0"/>
              <a:t>ơ</a:t>
            </a:r>
            <a:r>
              <a:rPr lang="en-US" dirty="0"/>
              <a:t> </a:t>
            </a:r>
            <a:r>
              <a:rPr lang="en-US" dirty="0" err="1"/>
              <a:t>chê</a:t>
            </a:r>
            <a:r>
              <a:rPr lang="en-US" dirty="0"/>
              <a:t>́ </a:t>
            </a:r>
            <a:r>
              <a:rPr lang="en-US" dirty="0" err="1"/>
              <a:t>khác</a:t>
            </a:r>
            <a:r>
              <a:rPr lang="en-US" dirty="0"/>
              <a:t>:</a:t>
            </a:r>
          </a:p>
          <a:p>
            <a:pPr lvl="1">
              <a:buFont typeface="Wingdings" panose="05000000000000000000" pitchFamily="2" charset="2"/>
              <a:buChar char="Ø"/>
            </a:pPr>
            <a:r>
              <a:rPr lang="en-US" dirty="0"/>
              <a:t>HLA-DR2 is more prevalent in patients with aplastic anemia, antigen recognition may be a factor in those patients. </a:t>
            </a:r>
          </a:p>
          <a:p>
            <a:pPr lvl="1">
              <a:buFont typeface="Wingdings" panose="05000000000000000000" pitchFamily="2" charset="2"/>
              <a:buChar char="Ø"/>
            </a:pPr>
            <a:r>
              <a:rPr lang="en-US" dirty="0"/>
              <a:t>nucleotide polymorphisms in cytokine genes,</a:t>
            </a:r>
          </a:p>
          <a:p>
            <a:pPr lvl="1">
              <a:buFont typeface="Wingdings" panose="05000000000000000000" pitchFamily="2" charset="2"/>
              <a:buChar char="Ø"/>
            </a:pPr>
            <a:r>
              <a:rPr lang="en-US" dirty="0"/>
              <a:t> overexpression of perforin in marrow cells, and decreased expression of SLAM-associated protein (SAP), a modulator protein that inhibits interferon-γ secretion</a:t>
            </a:r>
          </a:p>
          <a:p>
            <a:pPr lvl="1">
              <a:buFont typeface="Wingdings" panose="05000000000000000000" pitchFamily="2" charset="2"/>
              <a:buChar char="Ø"/>
            </a:pPr>
            <a:r>
              <a:rPr lang="en-US" dirty="0"/>
              <a:t>Autoantibodies to one putative antigen, </a:t>
            </a:r>
            <a:r>
              <a:rPr lang="en-US" dirty="0" err="1"/>
              <a:t>kinectin</a:t>
            </a:r>
            <a:endParaRPr lang="en-US" dirty="0"/>
          </a:p>
          <a:p>
            <a:pPr>
              <a:buFontTx/>
              <a:buChar char="-"/>
            </a:pPr>
            <a:endParaRPr lang="en-US" dirty="0"/>
          </a:p>
        </p:txBody>
      </p:sp>
    </p:spTree>
    <p:extLst>
      <p:ext uri="{BB962C8B-B14F-4D97-AF65-F5344CB8AC3E}">
        <p14:creationId xmlns:p14="http://schemas.microsoft.com/office/powerpoint/2010/main" val="88074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8DFD768-57EC-477E-8910-D1F3365725B3}"/>
              </a:ext>
            </a:extLst>
          </p:cNvPr>
          <p:cNvSpPr>
            <a:spLocks noGrp="1"/>
          </p:cNvSpPr>
          <p:nvPr>
            <p:ph type="title"/>
          </p:nvPr>
        </p:nvSpPr>
        <p:spPr/>
        <p:txBody>
          <a:bodyPr/>
          <a:lstStyle/>
          <a:p>
            <a:endParaRPr lang="en-US"/>
          </a:p>
        </p:txBody>
      </p:sp>
      <p:pic>
        <p:nvPicPr>
          <p:cNvPr id="5" name="Chỗ dành sẵn cho Nội dung 4">
            <a:extLst>
              <a:ext uri="{FF2B5EF4-FFF2-40B4-BE49-F238E27FC236}">
                <a16:creationId xmlns:a16="http://schemas.microsoft.com/office/drawing/2014/main" xmlns="" id="{1E478E19-AFC0-4F37-92DC-CD192E321757}"/>
              </a:ext>
            </a:extLst>
          </p:cNvPr>
          <p:cNvPicPr>
            <a:picLocks noGrp="1" noChangeAspect="1"/>
          </p:cNvPicPr>
          <p:nvPr>
            <p:ph idx="1"/>
          </p:nvPr>
        </p:nvPicPr>
        <p:blipFill>
          <a:blip r:embed="rId2"/>
          <a:stretch>
            <a:fillRect/>
          </a:stretch>
        </p:blipFill>
        <p:spPr>
          <a:xfrm>
            <a:off x="1509309" y="2993"/>
            <a:ext cx="9170205" cy="6855007"/>
          </a:xfrm>
        </p:spPr>
      </p:pic>
    </p:spTree>
    <p:extLst>
      <p:ext uri="{BB962C8B-B14F-4D97-AF65-F5344CB8AC3E}">
        <p14:creationId xmlns:p14="http://schemas.microsoft.com/office/powerpoint/2010/main" val="390786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E5D13D5D-621F-4A4B-A70F-0A8F1C32370B}"/>
              </a:ext>
            </a:extLst>
          </p:cNvPr>
          <p:cNvSpPr>
            <a:spLocks noGrp="1"/>
          </p:cNvSpPr>
          <p:nvPr>
            <p:ph type="title"/>
          </p:nvPr>
        </p:nvSpPr>
        <p:spPr/>
        <p:txBody>
          <a:bodyPr/>
          <a:lstStyle/>
          <a:p>
            <a:r>
              <a:rPr lang="en-US" dirty="0"/>
              <a:t>V- SINH BỆNH HỌC</a:t>
            </a:r>
          </a:p>
        </p:txBody>
      </p:sp>
      <p:sp>
        <p:nvSpPr>
          <p:cNvPr id="3" name="Chỗ dành sẵn cho Nội dung 2">
            <a:extLst>
              <a:ext uri="{FF2B5EF4-FFF2-40B4-BE49-F238E27FC236}">
                <a16:creationId xmlns:a16="http://schemas.microsoft.com/office/drawing/2014/main" xmlns="" id="{0C8C88F2-FF31-4A10-B59E-E81D1548C51A}"/>
              </a:ext>
            </a:extLst>
          </p:cNvPr>
          <p:cNvSpPr>
            <a:spLocks noGrp="1"/>
          </p:cNvSpPr>
          <p:nvPr>
            <p:ph idx="1"/>
          </p:nvPr>
        </p:nvSpPr>
        <p:spPr/>
        <p:txBody>
          <a:bodyPr/>
          <a:lstStyle/>
          <a:p>
            <a:pPr marL="0" indent="0">
              <a:buNone/>
            </a:pPr>
            <a:r>
              <a:rPr lang="en-US" smtClean="0"/>
              <a:t>1. Tự </a:t>
            </a:r>
            <a:r>
              <a:rPr lang="en-US" dirty="0" err="1"/>
              <a:t>hoạt</a:t>
            </a:r>
            <a:r>
              <a:rPr lang="en-US" dirty="0"/>
              <a:t> </a:t>
            </a:r>
            <a:r>
              <a:rPr lang="en-US" dirty="0" err="1"/>
              <a:t>hóa</a:t>
            </a:r>
            <a:r>
              <a:rPr lang="en-US" dirty="0"/>
              <a:t> </a:t>
            </a:r>
            <a:r>
              <a:rPr lang="en-US" err="1"/>
              <a:t>tê</a:t>
            </a:r>
            <a:r>
              <a:rPr lang="en-US"/>
              <a:t>́ </a:t>
            </a:r>
            <a:r>
              <a:rPr lang="en-US" smtClean="0"/>
              <a:t>bào</a:t>
            </a:r>
            <a:r>
              <a:rPr lang="en-US" smtClean="0"/>
              <a:t> </a:t>
            </a:r>
            <a:r>
              <a:rPr lang="en-US" dirty="0"/>
              <a:t>T </a:t>
            </a:r>
            <a:r>
              <a:rPr lang="en-US" dirty="0" err="1"/>
              <a:t>độc</a:t>
            </a:r>
            <a:r>
              <a:rPr lang="en-US" dirty="0"/>
              <a:t> (Autoreactive Cytotoxic T Lymphocytes)</a:t>
            </a:r>
          </a:p>
          <a:p>
            <a:pPr>
              <a:buFontTx/>
              <a:buChar char="-"/>
            </a:pPr>
            <a:r>
              <a:rPr lang="en-US" dirty="0" err="1"/>
              <a:t>Giảm</a:t>
            </a:r>
            <a:r>
              <a:rPr lang="en-US" dirty="0"/>
              <a:t> </a:t>
            </a:r>
            <a:r>
              <a:rPr lang="en-US" dirty="0" err="1"/>
              <a:t>các</a:t>
            </a:r>
            <a:r>
              <a:rPr lang="en-US" dirty="0"/>
              <a:t> </a:t>
            </a:r>
            <a:r>
              <a:rPr lang="en-US" dirty="0" err="1"/>
              <a:t>tế</a:t>
            </a:r>
            <a:r>
              <a:rPr lang="en-US" dirty="0"/>
              <a:t> </a:t>
            </a:r>
            <a:r>
              <a:rPr lang="en-US" dirty="0" err="1"/>
              <a:t>bào</a:t>
            </a:r>
            <a:r>
              <a:rPr lang="en-US" dirty="0"/>
              <a:t> T </a:t>
            </a:r>
            <a:r>
              <a:rPr lang="en-US" dirty="0" err="1"/>
              <a:t>điều</a:t>
            </a:r>
            <a:r>
              <a:rPr lang="en-US" dirty="0"/>
              <a:t> </a:t>
            </a:r>
            <a:r>
              <a:rPr lang="en-US" dirty="0" err="1"/>
              <a:t>hòa</a:t>
            </a:r>
            <a:r>
              <a:rPr lang="en-US" dirty="0"/>
              <a:t> (CD4 + CD25 + FoxP3 +) -&gt; </a:t>
            </a:r>
            <a:r>
              <a:rPr lang="en-US" dirty="0" err="1"/>
              <a:t>tăng</a:t>
            </a:r>
            <a:r>
              <a:rPr lang="en-US" dirty="0"/>
              <a:t> </a:t>
            </a:r>
            <a:r>
              <a:rPr lang="en-US" dirty="0" err="1"/>
              <a:t>tế</a:t>
            </a:r>
            <a:r>
              <a:rPr lang="en-US" dirty="0"/>
              <a:t> </a:t>
            </a:r>
            <a:r>
              <a:rPr lang="en-US" dirty="0" err="1"/>
              <a:t>bào</a:t>
            </a:r>
            <a:r>
              <a:rPr lang="en-US" dirty="0"/>
              <a:t> T </a:t>
            </a:r>
            <a:r>
              <a:rPr lang="en-US" dirty="0" err="1"/>
              <a:t>tư</a:t>
            </a:r>
            <a:r>
              <a:rPr lang="en-US" dirty="0"/>
              <a:t>̣ </a:t>
            </a:r>
            <a:r>
              <a:rPr lang="en-US" dirty="0" err="1"/>
              <a:t>hoạt</a:t>
            </a:r>
            <a:r>
              <a:rPr lang="en-US" dirty="0"/>
              <a:t> </a:t>
            </a:r>
            <a:r>
              <a:rPr lang="en-US" dirty="0" err="1"/>
              <a:t>hóa</a:t>
            </a:r>
            <a:r>
              <a:rPr lang="en-US" dirty="0"/>
              <a:t> (CD8 + CD28−) </a:t>
            </a:r>
            <a:r>
              <a:rPr lang="en-US" dirty="0" err="1"/>
              <a:t>gây</a:t>
            </a:r>
            <a:r>
              <a:rPr lang="en-US" dirty="0"/>
              <a:t> ra apoptosis </a:t>
            </a:r>
            <a:r>
              <a:rPr lang="en-US" dirty="0" err="1"/>
              <a:t>của</a:t>
            </a:r>
            <a:r>
              <a:rPr lang="en-US" dirty="0"/>
              <a:t> </a:t>
            </a:r>
            <a:r>
              <a:rPr lang="en-US" dirty="0" err="1"/>
              <a:t>các</a:t>
            </a:r>
            <a:r>
              <a:rPr lang="en-US" dirty="0"/>
              <a:t> </a:t>
            </a:r>
            <a:r>
              <a:rPr lang="en-US" dirty="0" err="1"/>
              <a:t>tê</a:t>
            </a:r>
            <a:r>
              <a:rPr lang="en-US" dirty="0"/>
              <a:t>́ </a:t>
            </a:r>
            <a:r>
              <a:rPr lang="en-US" dirty="0" err="1"/>
              <a:t>bào</a:t>
            </a:r>
            <a:r>
              <a:rPr lang="en-US" dirty="0"/>
              <a:t> </a:t>
            </a:r>
            <a:r>
              <a:rPr lang="en-US" dirty="0" err="1"/>
              <a:t>gốc</a:t>
            </a:r>
            <a:r>
              <a:rPr lang="en-US" dirty="0"/>
              <a:t> </a:t>
            </a:r>
            <a:r>
              <a:rPr lang="en-US" dirty="0" err="1"/>
              <a:t>tạo</a:t>
            </a:r>
            <a:r>
              <a:rPr lang="en-US" dirty="0"/>
              <a:t> </a:t>
            </a:r>
            <a:r>
              <a:rPr lang="en-US" dirty="0" err="1"/>
              <a:t>máu</a:t>
            </a:r>
            <a:endParaRPr lang="en-US" dirty="0"/>
          </a:p>
          <a:p>
            <a:pPr>
              <a:buFontTx/>
              <a:buChar char="-"/>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1645627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òng trò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TM04033919[[fn=Vòng tròn]]</Template>
  <TotalTime>21482</TotalTime>
  <Words>3841</Words>
  <Application>Microsoft Office PowerPoint</Application>
  <PresentationFormat>Custom</PresentationFormat>
  <Paragraphs>297</Paragraphs>
  <Slides>67</Slides>
  <Notes>11</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Vòng tròn</vt:lpstr>
      <vt:lpstr>Suy tủy</vt:lpstr>
      <vt:lpstr>I – ĐỊNH NGHĨA</vt:lpstr>
      <vt:lpstr>II- LICH SỬ</vt:lpstr>
      <vt:lpstr>III – DỊCH TỄ</vt:lpstr>
      <vt:lpstr>Iv – Nguyên nhân</vt:lpstr>
      <vt:lpstr>V – SINH BỆNH HỌC</vt:lpstr>
      <vt:lpstr>V- SINH BỆNH HỌC</vt:lpstr>
      <vt:lpstr>PowerPoint Presentation</vt:lpstr>
      <vt:lpstr>V- SINH BỆNH HỌC</vt:lpstr>
      <vt:lpstr>V- SINH BỆNH HỌC</vt:lpstr>
      <vt:lpstr>V- SINH BỆNH HỌC</vt:lpstr>
      <vt:lpstr>V- SINH BỆNH HỌC</vt:lpstr>
      <vt:lpstr>V- SINH BỆNH HỌC</vt:lpstr>
      <vt:lpstr>V- SINH BỆNH HỌC</vt:lpstr>
      <vt:lpstr>V- SINH BỆNH HỌC</vt:lpstr>
      <vt:lpstr>V- SINH BỆNH HỌC</vt:lpstr>
      <vt:lpstr>V- SINH BỆNH HỌC</vt:lpstr>
      <vt:lpstr>PowerPoint Presentation</vt:lpstr>
      <vt:lpstr>V- SINH BỆNH HỌC</vt:lpstr>
      <vt:lpstr>V- SINH BỆNH HỌC</vt:lpstr>
      <vt:lpstr>PowerPoint Presentation</vt:lpstr>
      <vt:lpstr>V- SINH BỆNH HỌC</vt:lpstr>
      <vt:lpstr>V- SINH BỆNH HỌC </vt:lpstr>
      <vt:lpstr>PowerPoint Presentation</vt:lpstr>
      <vt:lpstr>PowerPoint Presentation</vt:lpstr>
      <vt:lpstr>PowerPoint Presentation</vt:lpstr>
      <vt:lpstr>VI – TRIỆU CHỨNG LÂM SÀNG</vt:lpstr>
      <vt:lpstr>VII – CẬN LÂM SÀNG</vt:lpstr>
      <vt:lpstr>VII – CẬN LÂM SÀNG</vt:lpstr>
      <vt:lpstr>VII – CẬN LÂM SÀNG</vt:lpstr>
      <vt:lpstr>VII – CẬN LÂM SÀNG</vt:lpstr>
      <vt:lpstr>PowerPoint Presentation</vt:lpstr>
      <vt:lpstr>VII- CẬN LÂM SÀNG</vt:lpstr>
      <vt:lpstr>PowerPoint Presentation</vt:lpstr>
      <vt:lpstr>PowerPoint Presentation</vt:lpstr>
      <vt:lpstr>VIII – CHẨN ĐOÁN PHÂN BIỆT</vt:lpstr>
      <vt:lpstr>IX – MỐI LIÊN HỆ GIỮA APLASTIC ANEMIA VÀ PNH (PAROXISMAL NOCTURAL HEMOGLOBINUREA) và các bệnh lý ác tính dòng tủy</vt:lpstr>
      <vt:lpstr>IX – MỐI LIÊN HỆ GIỮA APLASTIC ANEMIA VÀ PNH (PAROXISMAL NOCTURAL HEMOGLOBINUREA) và các bệnh lý ác tính dòng tủy</vt:lpstr>
      <vt:lpstr>IX – MỐI LIÊN HỆ GIỮA APLASTIC ANEMIA VÀ PNH (PAROXISMAL NOCTURAL HEMOGLOBINUREA) và các bệnh lý ác tính dòng tủy</vt:lpstr>
      <vt:lpstr>PowerPoint Presentation</vt:lpstr>
      <vt:lpstr>PowerPoint Presentation</vt:lpstr>
      <vt:lpstr>X- ĐIỀU TRị</vt:lpstr>
      <vt:lpstr>X – ĐIỀU TRỊ</vt:lpstr>
      <vt:lpstr>PowerPoint Presentation</vt:lpstr>
      <vt:lpstr>X – ĐIỀU TRỊ</vt:lpstr>
      <vt:lpstr>X- ĐIỀU TRỊ</vt:lpstr>
      <vt:lpstr>X – ĐIỀU TRỊ</vt:lpstr>
      <vt:lpstr>X – ĐIỀU TRỊ</vt:lpstr>
      <vt:lpstr>PowerPoint Presentation</vt:lpstr>
      <vt:lpstr>PowerPoint Presentation</vt:lpstr>
      <vt:lpstr>PowerPoint Presentation</vt:lpstr>
      <vt:lpstr>PowerPoint Presentation</vt:lpstr>
      <vt:lpstr>X- ĐIỀU TRỊ</vt:lpstr>
      <vt:lpstr>PowerPoint Presentation</vt:lpstr>
      <vt:lpstr>XI – ĐIỀU TRỊ</vt:lpstr>
      <vt:lpstr>XI – ĐIỀU TRỊ</vt:lpstr>
      <vt:lpstr>XI – ĐIỀU TRỊ</vt:lpstr>
      <vt:lpstr>IX – ĐIỀU TRỊ</vt:lpstr>
      <vt:lpstr>IX – ĐIỀU TRỊ</vt:lpstr>
      <vt:lpstr>PowerPoint Presentation</vt:lpstr>
      <vt:lpstr>IX – ĐIỀU TRỊ</vt:lpstr>
      <vt:lpstr>IX – ĐIỀU TRỊ</vt:lpstr>
      <vt:lpstr>XII - HEREDITARY APLASTIC ANEMIA</vt:lpstr>
      <vt:lpstr>PowerPoint Presentation</vt:lpstr>
      <vt:lpstr>PowerPoint Presentation</vt:lpstr>
      <vt:lpstr>XII - HEREDITARY APLASTIC ANEMIA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Suy tủy</dc:title>
  <dc:creator>tran thi kieu oanh</dc:creator>
  <cp:lastModifiedBy>HANH CHANH</cp:lastModifiedBy>
  <cp:revision>183</cp:revision>
  <dcterms:created xsi:type="dcterms:W3CDTF">2019-03-28T16:04:27Z</dcterms:created>
  <dcterms:modified xsi:type="dcterms:W3CDTF">2019-04-17T03:30:11Z</dcterms:modified>
</cp:coreProperties>
</file>